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8" r:id="rId3"/>
    <p:sldId id="257" r:id="rId4"/>
    <p:sldId id="259" r:id="rId5"/>
    <p:sldId id="260" r:id="rId6"/>
    <p:sldId id="261" r:id="rId7"/>
    <p:sldId id="275" r:id="rId8"/>
    <p:sldId id="274" r:id="rId9"/>
    <p:sldId id="276" r:id="rId10"/>
    <p:sldId id="277" r:id="rId11"/>
    <p:sldId id="272" r:id="rId12"/>
    <p:sldId id="270" r:id="rId13"/>
    <p:sldId id="262" r:id="rId14"/>
    <p:sldId id="273" r:id="rId15"/>
    <p:sldId id="268" r:id="rId16"/>
    <p:sldId id="265" r:id="rId17"/>
    <p:sldId id="278" r:id="rId18"/>
    <p:sldId id="264" r:id="rId19"/>
    <p:sldId id="279" r:id="rId20"/>
    <p:sldId id="280" r:id="rId21"/>
    <p:sldId id="266" r:id="rId22"/>
    <p:sldId id="282" r:id="rId23"/>
    <p:sldId id="28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8" d="100"/>
          <a:sy n="68" d="100"/>
        </p:scale>
        <p:origin x="6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nish\OneDrive\Documents\Heartdata.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nish\OneDrive\Documents\Heartdata.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nish\OneDrive\Documents\Heartdata.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nish\OneDrive\Documents\Heartdata.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No.of</a:t>
            </a:r>
            <a:r>
              <a:rPr lang="en-US" baseline="0"/>
              <a:t> Major Vessels Predictor</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Sheet2!$A$1</c:f>
              <c:strCache>
                <c:ptCount val="1"/>
                <c:pt idx="0">
                  <c:v>number of major vessels</c:v>
                </c:pt>
              </c:strCache>
            </c:strRef>
          </c:tx>
          <c:spPr>
            <a:solidFill>
              <a:schemeClr val="accent1"/>
            </a:solidFill>
            <a:ln>
              <a:noFill/>
            </a:ln>
            <a:effectLst/>
          </c:spPr>
          <c:invertIfNegative val="0"/>
          <c:val>
            <c:numRef>
              <c:f>Sheet2!$A$2:$A$6</c:f>
              <c:numCache>
                <c:formatCode>General</c:formatCode>
                <c:ptCount val="5"/>
                <c:pt idx="0">
                  <c:v>2</c:v>
                </c:pt>
                <c:pt idx="1">
                  <c:v>2</c:v>
                </c:pt>
                <c:pt idx="2">
                  <c:v>2</c:v>
                </c:pt>
                <c:pt idx="3">
                  <c:v>2</c:v>
                </c:pt>
                <c:pt idx="4">
                  <c:v>2</c:v>
                </c:pt>
              </c:numCache>
            </c:numRef>
          </c:val>
          <c:extLst>
            <c:ext xmlns:c16="http://schemas.microsoft.com/office/drawing/2014/chart" uri="{C3380CC4-5D6E-409C-BE32-E72D297353CC}">
              <c16:uniqueId val="{00000000-B46B-40DD-B7F3-725F0D2C21D6}"/>
            </c:ext>
          </c:extLst>
        </c:ser>
        <c:ser>
          <c:idx val="1"/>
          <c:order val="1"/>
          <c:tx>
            <c:strRef>
              <c:f>Sheet2!$G$1</c:f>
              <c:strCache>
                <c:ptCount val="1"/>
                <c:pt idx="0">
                  <c:v>number of major vessels for diseased</c:v>
                </c:pt>
              </c:strCache>
            </c:strRef>
          </c:tx>
          <c:spPr>
            <a:solidFill>
              <a:schemeClr val="accent2"/>
            </a:solidFill>
            <a:ln>
              <a:noFill/>
            </a:ln>
            <a:effectLst/>
          </c:spPr>
          <c:invertIfNegative val="0"/>
          <c:val>
            <c:numRef>
              <c:f>Sheet2!$G$2:$G$6</c:f>
              <c:numCache>
                <c:formatCode>General</c:formatCode>
                <c:ptCount val="5"/>
                <c:pt idx="0">
                  <c:v>4</c:v>
                </c:pt>
                <c:pt idx="1">
                  <c:v>2</c:v>
                </c:pt>
                <c:pt idx="2">
                  <c:v>3</c:v>
                </c:pt>
                <c:pt idx="3">
                  <c:v>2</c:v>
                </c:pt>
                <c:pt idx="4">
                  <c:v>3</c:v>
                </c:pt>
              </c:numCache>
            </c:numRef>
          </c:val>
          <c:extLst>
            <c:ext xmlns:c16="http://schemas.microsoft.com/office/drawing/2014/chart" uri="{C3380CC4-5D6E-409C-BE32-E72D297353CC}">
              <c16:uniqueId val="{00000001-B46B-40DD-B7F3-725F0D2C21D6}"/>
            </c:ext>
          </c:extLst>
        </c:ser>
        <c:dLbls>
          <c:showLegendKey val="0"/>
          <c:showVal val="0"/>
          <c:showCatName val="0"/>
          <c:showSerName val="0"/>
          <c:showPercent val="0"/>
          <c:showBubbleSize val="0"/>
        </c:dLbls>
        <c:gapWidth val="219"/>
        <c:overlap val="-27"/>
        <c:axId val="679548800"/>
        <c:axId val="679546176"/>
      </c:barChart>
      <c:catAx>
        <c:axId val="679548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79546176"/>
        <c:crosses val="autoZero"/>
        <c:auto val="1"/>
        <c:lblAlgn val="ctr"/>
        <c:lblOffset val="100"/>
        <c:noMultiLvlLbl val="0"/>
      </c:catAx>
      <c:valAx>
        <c:axId val="6795461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795488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Thalium</a:t>
            </a:r>
            <a:r>
              <a:rPr lang="en-US" baseline="0"/>
              <a:t> Heart Scan Predictor</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Sheet2!$B$1</c:f>
              <c:strCache>
                <c:ptCount val="1"/>
                <c:pt idx="0">
                  <c:v>thalium heart scan</c:v>
                </c:pt>
              </c:strCache>
            </c:strRef>
          </c:tx>
          <c:spPr>
            <a:solidFill>
              <a:schemeClr val="accent1"/>
            </a:solidFill>
            <a:ln>
              <a:noFill/>
            </a:ln>
            <a:effectLst/>
          </c:spPr>
          <c:invertIfNegative val="0"/>
          <c:val>
            <c:numRef>
              <c:f>Sheet2!$B$2:$B$6</c:f>
              <c:numCache>
                <c:formatCode>General</c:formatCode>
                <c:ptCount val="5"/>
                <c:pt idx="0">
                  <c:v>4</c:v>
                </c:pt>
                <c:pt idx="1">
                  <c:v>2</c:v>
                </c:pt>
                <c:pt idx="2">
                  <c:v>4</c:v>
                </c:pt>
                <c:pt idx="3">
                  <c:v>2</c:v>
                </c:pt>
                <c:pt idx="4">
                  <c:v>2</c:v>
                </c:pt>
              </c:numCache>
            </c:numRef>
          </c:val>
          <c:extLst>
            <c:ext xmlns:c16="http://schemas.microsoft.com/office/drawing/2014/chart" uri="{C3380CC4-5D6E-409C-BE32-E72D297353CC}">
              <c16:uniqueId val="{00000000-CBE1-4161-9915-12DD10A0BADF}"/>
            </c:ext>
          </c:extLst>
        </c:ser>
        <c:ser>
          <c:idx val="1"/>
          <c:order val="1"/>
          <c:tx>
            <c:strRef>
              <c:f>Sheet2!$H$1</c:f>
              <c:strCache>
                <c:ptCount val="1"/>
                <c:pt idx="0">
                  <c:v>thalium heart scan for diseased</c:v>
                </c:pt>
              </c:strCache>
            </c:strRef>
          </c:tx>
          <c:spPr>
            <a:solidFill>
              <a:schemeClr val="accent2"/>
            </a:solidFill>
            <a:ln>
              <a:noFill/>
            </a:ln>
            <a:effectLst/>
          </c:spPr>
          <c:invertIfNegative val="0"/>
          <c:val>
            <c:numRef>
              <c:f>Sheet2!$H$2:$H$6</c:f>
              <c:numCache>
                <c:formatCode>General</c:formatCode>
                <c:ptCount val="5"/>
                <c:pt idx="0">
                  <c:v>3</c:v>
                </c:pt>
                <c:pt idx="1">
                  <c:v>2</c:v>
                </c:pt>
                <c:pt idx="2">
                  <c:v>3</c:v>
                </c:pt>
                <c:pt idx="3">
                  <c:v>4</c:v>
                </c:pt>
                <c:pt idx="4">
                  <c:v>4</c:v>
                </c:pt>
              </c:numCache>
            </c:numRef>
          </c:val>
          <c:extLst>
            <c:ext xmlns:c16="http://schemas.microsoft.com/office/drawing/2014/chart" uri="{C3380CC4-5D6E-409C-BE32-E72D297353CC}">
              <c16:uniqueId val="{00000001-CBE1-4161-9915-12DD10A0BADF}"/>
            </c:ext>
          </c:extLst>
        </c:ser>
        <c:dLbls>
          <c:showLegendKey val="0"/>
          <c:showVal val="0"/>
          <c:showCatName val="0"/>
          <c:showSerName val="0"/>
          <c:showPercent val="0"/>
          <c:showBubbleSize val="0"/>
        </c:dLbls>
        <c:gapWidth val="182"/>
        <c:axId val="636373968"/>
        <c:axId val="636387744"/>
      </c:barChart>
      <c:catAx>
        <c:axId val="636373968"/>
        <c:scaling>
          <c:orientation val="minMax"/>
        </c:scaling>
        <c:delete val="0"/>
        <c:axPos val="l"/>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36387744"/>
        <c:crosses val="autoZero"/>
        <c:auto val="1"/>
        <c:lblAlgn val="ctr"/>
        <c:lblOffset val="100"/>
        <c:noMultiLvlLbl val="0"/>
      </c:catAx>
      <c:valAx>
        <c:axId val="63638774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363739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Max_Heart_Rate</a:t>
            </a:r>
            <a:r>
              <a:rPr lang="en-US" baseline="0"/>
              <a:t> Predictor</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Sheet2!$C$1</c:f>
              <c:strCache>
                <c:ptCount val="1"/>
                <c:pt idx="0">
                  <c:v>max_heart_rate</c:v>
                </c:pt>
              </c:strCache>
            </c:strRef>
          </c:tx>
          <c:spPr>
            <a:ln w="28575" cap="rnd">
              <a:solidFill>
                <a:schemeClr val="accent1"/>
              </a:solidFill>
              <a:round/>
            </a:ln>
            <a:effectLst/>
          </c:spPr>
          <c:marker>
            <c:symbol val="none"/>
          </c:marker>
          <c:val>
            <c:numRef>
              <c:f>Sheet2!$C$2:$C$6</c:f>
              <c:numCache>
                <c:formatCode>General</c:formatCode>
                <c:ptCount val="5"/>
                <c:pt idx="0">
                  <c:v>145</c:v>
                </c:pt>
                <c:pt idx="1">
                  <c:v>157</c:v>
                </c:pt>
                <c:pt idx="2">
                  <c:v>161</c:v>
                </c:pt>
                <c:pt idx="3">
                  <c:v>164</c:v>
                </c:pt>
                <c:pt idx="4">
                  <c:v>182</c:v>
                </c:pt>
              </c:numCache>
            </c:numRef>
          </c:val>
          <c:smooth val="0"/>
          <c:extLst>
            <c:ext xmlns:c16="http://schemas.microsoft.com/office/drawing/2014/chart" uri="{C3380CC4-5D6E-409C-BE32-E72D297353CC}">
              <c16:uniqueId val="{00000000-E4BE-456F-BE72-A27BA10DC55C}"/>
            </c:ext>
          </c:extLst>
        </c:ser>
        <c:ser>
          <c:idx val="1"/>
          <c:order val="1"/>
          <c:tx>
            <c:strRef>
              <c:f>Sheet2!$I$1</c:f>
              <c:strCache>
                <c:ptCount val="1"/>
                <c:pt idx="0">
                  <c:v>max_heart_rate for diseased</c:v>
                </c:pt>
              </c:strCache>
            </c:strRef>
          </c:tx>
          <c:spPr>
            <a:ln w="28575" cap="rnd">
              <a:solidFill>
                <a:schemeClr val="accent2"/>
              </a:solidFill>
              <a:round/>
            </a:ln>
            <a:effectLst/>
          </c:spPr>
          <c:marker>
            <c:symbol val="none"/>
          </c:marker>
          <c:val>
            <c:numRef>
              <c:f>Sheet2!$I$2:$I$6</c:f>
              <c:numCache>
                <c:formatCode>General</c:formatCode>
                <c:ptCount val="5"/>
                <c:pt idx="0">
                  <c:v>90</c:v>
                </c:pt>
                <c:pt idx="1">
                  <c:v>125</c:v>
                </c:pt>
                <c:pt idx="2">
                  <c:v>134</c:v>
                </c:pt>
                <c:pt idx="3">
                  <c:v>140</c:v>
                </c:pt>
                <c:pt idx="4">
                  <c:v>142</c:v>
                </c:pt>
              </c:numCache>
            </c:numRef>
          </c:val>
          <c:smooth val="0"/>
          <c:extLst>
            <c:ext xmlns:c16="http://schemas.microsoft.com/office/drawing/2014/chart" uri="{C3380CC4-5D6E-409C-BE32-E72D297353CC}">
              <c16:uniqueId val="{00000001-E4BE-456F-BE72-A27BA10DC55C}"/>
            </c:ext>
          </c:extLst>
        </c:ser>
        <c:dLbls>
          <c:showLegendKey val="0"/>
          <c:showVal val="0"/>
          <c:showCatName val="0"/>
          <c:showSerName val="0"/>
          <c:showPercent val="0"/>
          <c:showBubbleSize val="0"/>
        </c:dLbls>
        <c:smooth val="0"/>
        <c:axId val="679534040"/>
        <c:axId val="679537648"/>
      </c:lineChart>
      <c:catAx>
        <c:axId val="679534040"/>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79537648"/>
        <c:crosses val="autoZero"/>
        <c:auto val="1"/>
        <c:lblAlgn val="ctr"/>
        <c:lblOffset val="100"/>
        <c:noMultiLvlLbl val="0"/>
      </c:catAx>
      <c:valAx>
        <c:axId val="6795376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795340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Resting</a:t>
            </a:r>
            <a:r>
              <a:rPr lang="en-US" baseline="0"/>
              <a:t> BP Predictor</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Sheet2!$E$1</c:f>
              <c:strCache>
                <c:ptCount val="1"/>
                <c:pt idx="0">
                  <c:v>resting_bp</c:v>
                </c:pt>
              </c:strCache>
            </c:strRef>
          </c:tx>
          <c:spPr>
            <a:ln w="28575" cap="rnd">
              <a:solidFill>
                <a:schemeClr val="accent1"/>
              </a:solidFill>
              <a:round/>
            </a:ln>
            <a:effectLst/>
          </c:spPr>
          <c:marker>
            <c:symbol val="none"/>
          </c:marker>
          <c:val>
            <c:numRef>
              <c:f>Sheet2!$E$2:$E$6</c:f>
              <c:numCache>
                <c:formatCode>General</c:formatCode>
                <c:ptCount val="5"/>
                <c:pt idx="0">
                  <c:v>178</c:v>
                </c:pt>
                <c:pt idx="1">
                  <c:v>150</c:v>
                </c:pt>
                <c:pt idx="2">
                  <c:v>135</c:v>
                </c:pt>
                <c:pt idx="3">
                  <c:v>140</c:v>
                </c:pt>
                <c:pt idx="4">
                  <c:v>138</c:v>
                </c:pt>
              </c:numCache>
            </c:numRef>
          </c:val>
          <c:smooth val="0"/>
          <c:extLst>
            <c:ext xmlns:c16="http://schemas.microsoft.com/office/drawing/2014/chart" uri="{C3380CC4-5D6E-409C-BE32-E72D297353CC}">
              <c16:uniqueId val="{00000000-93A6-4304-A5E4-8A044CA6BBF4}"/>
            </c:ext>
          </c:extLst>
        </c:ser>
        <c:ser>
          <c:idx val="1"/>
          <c:order val="1"/>
          <c:tx>
            <c:strRef>
              <c:f>Sheet2!$K$1</c:f>
              <c:strCache>
                <c:ptCount val="1"/>
                <c:pt idx="0">
                  <c:v>resting_bp for diseased</c:v>
                </c:pt>
              </c:strCache>
            </c:strRef>
          </c:tx>
          <c:spPr>
            <a:ln w="28575" cap="rnd">
              <a:solidFill>
                <a:schemeClr val="accent2"/>
              </a:solidFill>
              <a:round/>
            </a:ln>
            <a:effectLst/>
          </c:spPr>
          <c:marker>
            <c:symbol val="none"/>
          </c:marker>
          <c:val>
            <c:numRef>
              <c:f>Sheet2!$K$2:$K$6</c:f>
              <c:numCache>
                <c:formatCode>General</c:formatCode>
                <c:ptCount val="5"/>
                <c:pt idx="0">
                  <c:v>164</c:v>
                </c:pt>
                <c:pt idx="1">
                  <c:v>160</c:v>
                </c:pt>
                <c:pt idx="2">
                  <c:v>126</c:v>
                </c:pt>
                <c:pt idx="3">
                  <c:v>170</c:v>
                </c:pt>
                <c:pt idx="4">
                  <c:v>110</c:v>
                </c:pt>
              </c:numCache>
            </c:numRef>
          </c:val>
          <c:smooth val="0"/>
          <c:extLst>
            <c:ext xmlns:c16="http://schemas.microsoft.com/office/drawing/2014/chart" uri="{C3380CC4-5D6E-409C-BE32-E72D297353CC}">
              <c16:uniqueId val="{00000001-93A6-4304-A5E4-8A044CA6BBF4}"/>
            </c:ext>
          </c:extLst>
        </c:ser>
        <c:dLbls>
          <c:showLegendKey val="0"/>
          <c:showVal val="0"/>
          <c:showCatName val="0"/>
          <c:showSerName val="0"/>
          <c:showPercent val="0"/>
          <c:showBubbleSize val="0"/>
        </c:dLbls>
        <c:smooth val="0"/>
        <c:axId val="636384792"/>
        <c:axId val="636384136"/>
      </c:lineChart>
      <c:catAx>
        <c:axId val="636384792"/>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36384136"/>
        <c:crosses val="autoZero"/>
        <c:auto val="1"/>
        <c:lblAlgn val="ctr"/>
        <c:lblOffset val="100"/>
        <c:noMultiLvlLbl val="0"/>
      </c:catAx>
      <c:valAx>
        <c:axId val="636384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363847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p4>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C6F53D-4684-4EDA-AFF9-3F7C064ACCEC}" type="datetimeFigureOut">
              <a:rPr lang="en-US" smtClean="0"/>
              <a:t>2/12/2019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7F60B4-6DC4-4322-8716-81753C5BD149}" type="slidenum">
              <a:rPr lang="en-US" smtClean="0"/>
              <a:t>‹#›</a:t>
            </a:fld>
            <a:endParaRPr lang="en-US"/>
          </a:p>
        </p:txBody>
      </p:sp>
    </p:spTree>
    <p:extLst>
      <p:ext uri="{BB962C8B-B14F-4D97-AF65-F5344CB8AC3E}">
        <p14:creationId xmlns:p14="http://schemas.microsoft.com/office/powerpoint/2010/main" val="3996843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192D8-4295-4846-BB80-581DDD947F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70431E-9619-4738-9932-408ACA5CA3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4F9533-ECCC-4BCD-B315-53DE9EAC4AED}"/>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5" name="Footer Placeholder 4">
            <a:extLst>
              <a:ext uri="{FF2B5EF4-FFF2-40B4-BE49-F238E27FC236}">
                <a16:creationId xmlns:a16="http://schemas.microsoft.com/office/drawing/2014/main" id="{37AD702D-93D2-445E-A21B-33DC83E7F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DA3E99-3390-4BFE-9BC4-095743D57DFA}"/>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11832284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30FD3-C5A4-481F-B3F6-DC273E09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8CB541-6656-4ED2-BBA0-F4E8AABBFF4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34FFCB-1188-4D2E-A5E0-061CF46088A9}"/>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5" name="Footer Placeholder 4">
            <a:extLst>
              <a:ext uri="{FF2B5EF4-FFF2-40B4-BE49-F238E27FC236}">
                <a16:creationId xmlns:a16="http://schemas.microsoft.com/office/drawing/2014/main" id="{97131709-0744-42AF-9DB8-8D054BCCBB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C52F8D-83E8-4B97-9789-1FB819ADDBF9}"/>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2279134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07F455-780B-4A37-8BCA-70F1E81180B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E271F78-8EB2-478B-B5F8-E89195888AD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5724F4-3EE6-4EDF-A208-1CBB7BBB20D0}"/>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5" name="Footer Placeholder 4">
            <a:extLst>
              <a:ext uri="{FF2B5EF4-FFF2-40B4-BE49-F238E27FC236}">
                <a16:creationId xmlns:a16="http://schemas.microsoft.com/office/drawing/2014/main" id="{F921C0C3-EA87-430B-93BF-BFB52879AC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571DA2-2F60-489E-8CDE-273F53F30E67}"/>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3922910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47FC6-9C63-4B56-A471-EE4D34635E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1CA89C-4981-4288-8A1E-960B7BE3C27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FC34CE-8F3E-4694-B9C8-779AD8820EF1}"/>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5" name="Footer Placeholder 4">
            <a:extLst>
              <a:ext uri="{FF2B5EF4-FFF2-40B4-BE49-F238E27FC236}">
                <a16:creationId xmlns:a16="http://schemas.microsoft.com/office/drawing/2014/main" id="{2A88083A-4634-4DBE-8972-0FEA48B8B4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E2F42B-1A0E-45D2-82E5-2AC1AFC301A2}"/>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2744877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B6C0A-44E4-4D63-96CB-6CCC2E1C8F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E5E715-0672-4D38-9E51-5A7C3F8F1F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54181B-1114-4E56-BFAE-E16F2472DCD9}"/>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5" name="Footer Placeholder 4">
            <a:extLst>
              <a:ext uri="{FF2B5EF4-FFF2-40B4-BE49-F238E27FC236}">
                <a16:creationId xmlns:a16="http://schemas.microsoft.com/office/drawing/2014/main" id="{0EB99E92-19CB-4A0B-8022-D0EFA5588D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9834A4-F3A3-43B8-8CB3-C56E781DC12D}"/>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4242297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971FC-5DC2-4301-B07A-0731538B0F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3098C6-485C-49AB-B357-F0FF687F6A1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FD202E0-99B0-40F1-A6AD-460025C2235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57063E-97BF-4548-9DD0-661D9F3683CA}"/>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6" name="Footer Placeholder 5">
            <a:extLst>
              <a:ext uri="{FF2B5EF4-FFF2-40B4-BE49-F238E27FC236}">
                <a16:creationId xmlns:a16="http://schemas.microsoft.com/office/drawing/2014/main" id="{F99B6DEB-85AD-4921-9D94-8B338E8346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8D0B0C-BDE2-4D8E-B047-16AB3678C2A0}"/>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1549403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A86FB-CE5A-4800-9444-E322A890594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A529B0A-7D08-4281-B5E7-86A7A6A0D7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FD82576-BAEC-4B36-8322-9D10D248205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36FFAE-4E6C-407D-93DD-092BEC86F8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DDDBB66-5306-47E0-9698-75E87A0BDB6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B23D26E-7424-4377-9A36-13A9E94AE61B}"/>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8" name="Footer Placeholder 7">
            <a:extLst>
              <a:ext uri="{FF2B5EF4-FFF2-40B4-BE49-F238E27FC236}">
                <a16:creationId xmlns:a16="http://schemas.microsoft.com/office/drawing/2014/main" id="{040BE1B9-709C-43F0-AA72-169FF3BC0F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9FA3E5-0AF7-4713-8C6E-F37FB6A9BD98}"/>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808720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02C56-0ECE-4933-9BAC-0AF85C91A8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7E1316-BC88-4207-B1FB-FE4A667CE198}"/>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4" name="Footer Placeholder 3">
            <a:extLst>
              <a:ext uri="{FF2B5EF4-FFF2-40B4-BE49-F238E27FC236}">
                <a16:creationId xmlns:a16="http://schemas.microsoft.com/office/drawing/2014/main" id="{293AE5C0-F9F4-437B-A51D-07D002F27F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89D357-7F81-4206-8AE6-AB0E12A982F8}"/>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11680588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17EA49-323A-4D19-B009-D9B303BB1C3B}"/>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3" name="Footer Placeholder 2">
            <a:extLst>
              <a:ext uri="{FF2B5EF4-FFF2-40B4-BE49-F238E27FC236}">
                <a16:creationId xmlns:a16="http://schemas.microsoft.com/office/drawing/2014/main" id="{5A88BE65-3485-4245-A458-83DE556405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A40611-EADC-46FA-8C71-C4B21B25C8D7}"/>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502067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9DCB1-3390-44E5-9C73-6A72E984E3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8273C4-CA3A-411A-99F6-38C1DCA134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48B0EDC-1866-4870-B87D-0749401906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5DB3889-24B0-4A85-824A-551EB87FCFE9}"/>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6" name="Footer Placeholder 5">
            <a:extLst>
              <a:ext uri="{FF2B5EF4-FFF2-40B4-BE49-F238E27FC236}">
                <a16:creationId xmlns:a16="http://schemas.microsoft.com/office/drawing/2014/main" id="{CC009106-16A2-403F-B91B-18CF40CCD0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4F28DF-20A6-4076-B16B-FDEF438224BA}"/>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2252721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F7B57-BC39-47CB-99AE-8EFC1BFD0A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32ACBBB-19AD-49DC-98DE-337C708085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ADD3EDA-57DD-4022-9A8B-96F9B35C36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515F9-B471-4049-8009-3DD425CA6543}"/>
              </a:ext>
            </a:extLst>
          </p:cNvPr>
          <p:cNvSpPr>
            <a:spLocks noGrp="1"/>
          </p:cNvSpPr>
          <p:nvPr>
            <p:ph type="dt" sz="half" idx="10"/>
          </p:nvPr>
        </p:nvSpPr>
        <p:spPr/>
        <p:txBody>
          <a:bodyPr/>
          <a:lstStyle/>
          <a:p>
            <a:fld id="{8B86276F-B516-4ADD-AFEA-B658B87BD546}" type="datetimeFigureOut">
              <a:rPr lang="en-US" smtClean="0"/>
              <a:t>2/12/2019</a:t>
            </a:fld>
            <a:endParaRPr lang="en-US"/>
          </a:p>
        </p:txBody>
      </p:sp>
      <p:sp>
        <p:nvSpPr>
          <p:cNvPr id="6" name="Footer Placeholder 5">
            <a:extLst>
              <a:ext uri="{FF2B5EF4-FFF2-40B4-BE49-F238E27FC236}">
                <a16:creationId xmlns:a16="http://schemas.microsoft.com/office/drawing/2014/main" id="{719FF191-D220-40B3-92B6-EE6F73B399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9DF33F-3029-416E-A5BD-F9AF801CD2C5}"/>
              </a:ext>
            </a:extLst>
          </p:cNvPr>
          <p:cNvSpPr>
            <a:spLocks noGrp="1"/>
          </p:cNvSpPr>
          <p:nvPr>
            <p:ph type="sldNum" sz="quarter" idx="12"/>
          </p:nvPr>
        </p:nvSpPr>
        <p:spPr/>
        <p:txBody>
          <a:bodyPr/>
          <a:lstStyle/>
          <a:p>
            <a:fld id="{3A3E3CF8-E32C-468E-B616-9B93E76448AA}" type="slidenum">
              <a:rPr lang="en-US" smtClean="0"/>
              <a:t>‹#›</a:t>
            </a:fld>
            <a:endParaRPr lang="en-US"/>
          </a:p>
        </p:txBody>
      </p:sp>
    </p:spTree>
    <p:extLst>
      <p:ext uri="{BB962C8B-B14F-4D97-AF65-F5344CB8AC3E}">
        <p14:creationId xmlns:p14="http://schemas.microsoft.com/office/powerpoint/2010/main" val="4174404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D949ABD-7A9E-4111-AB2C-9BCF35D7E6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DF2296A-37B1-4ABF-AC3D-C9146E33D9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4F5019-4A57-4E3D-8685-2C1DB73783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86276F-B516-4ADD-AFEA-B658B87BD546}" type="datetimeFigureOut">
              <a:rPr lang="en-US" smtClean="0"/>
              <a:t>2/12/2019</a:t>
            </a:fld>
            <a:endParaRPr lang="en-US"/>
          </a:p>
        </p:txBody>
      </p:sp>
      <p:sp>
        <p:nvSpPr>
          <p:cNvPr id="5" name="Footer Placeholder 4">
            <a:extLst>
              <a:ext uri="{FF2B5EF4-FFF2-40B4-BE49-F238E27FC236}">
                <a16:creationId xmlns:a16="http://schemas.microsoft.com/office/drawing/2014/main" id="{C274802A-1A2F-4C41-B12D-76592B82FA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6A9E0E-FDD5-437F-8A41-E9444BE19A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3E3CF8-E32C-468E-B616-9B93E76448AA}" type="slidenum">
              <a:rPr lang="en-US" smtClean="0"/>
              <a:t>‹#›</a:t>
            </a:fld>
            <a:endParaRPr lang="en-US"/>
          </a:p>
        </p:txBody>
      </p:sp>
    </p:spTree>
    <p:extLst>
      <p:ext uri="{BB962C8B-B14F-4D97-AF65-F5344CB8AC3E}">
        <p14:creationId xmlns:p14="http://schemas.microsoft.com/office/powerpoint/2010/main" val="3060390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12.jpe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chart" Target="../charts/chart4.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chart" Target="../charts/chart3.xml"/><Relationship Id="rId5" Type="http://schemas.openxmlformats.org/officeDocument/2006/relationships/chart" Target="../charts/chart2.xml"/><Relationship Id="rId4" Type="http://schemas.openxmlformats.org/officeDocument/2006/relationships/chart" Target="../charts/chart1.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video" Target="../media/media2.mp4"/><Relationship Id="rId7" Type="http://schemas.openxmlformats.org/officeDocument/2006/relationships/image" Target="../media/image3.png"/><Relationship Id="rId2" Type="http://schemas.microsoft.com/office/2007/relationships/media" Target="../media/media2.mp4"/><Relationship Id="rId1" Type="http://schemas.openxmlformats.org/officeDocument/2006/relationships/tags" Target="../tags/tag1.xml"/><Relationship Id="rId6" Type="http://schemas.openxmlformats.org/officeDocument/2006/relationships/slideLayout" Target="../slideLayouts/slideLayout2.xml"/><Relationship Id="rId5" Type="http://schemas.openxmlformats.org/officeDocument/2006/relationships/audio" Target="../media/media3.m4a"/><Relationship Id="rId4" Type="http://schemas.microsoft.com/office/2007/relationships/media" Target="../media/media3.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hyperlink" Target="https://www.statisticshowto.datasciencecentral.com/sensitivity-vs-specificity-statistics/" TargetMode="External"/><Relationship Id="rId2" Type="http://schemas.openxmlformats.org/officeDocument/2006/relationships/hyperlink" Target="https://stats.idre.ucla.edu/r/dae/logit-regression/" TargetMode="External"/><Relationship Id="rId1" Type="http://schemas.openxmlformats.org/officeDocument/2006/relationships/slideLayout" Target="../slideLayouts/slideLayout2.xml"/><Relationship Id="rId4" Type="http://schemas.openxmlformats.org/officeDocument/2006/relationships/hyperlink" Target="https://www.dataschool.io/simple-guide-to-confusion-matrix-terminology/"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hyperlink" Target="https://archive.ics.uci.edu/ml/datasets/heart+Disease"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3FFFA32-D9F4-4AF9-A025-CD128AC85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57022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2823A416-999C-4FA3-A853-0AE48404B5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808676"/>
            <a:ext cx="12192000" cy="3049325"/>
            <a:chOff x="0" y="3808676"/>
            <a:chExt cx="12192000" cy="3049325"/>
          </a:xfrm>
        </p:grpSpPr>
        <p:pic>
          <p:nvPicPr>
            <p:cNvPr id="11" name="Picture 10">
              <a:extLst>
                <a:ext uri="{FF2B5EF4-FFF2-40B4-BE49-F238E27FC236}">
                  <a16:creationId xmlns:a16="http://schemas.microsoft.com/office/drawing/2014/main" id="{9362F656-1A8D-4BA3-BA72-92332E75DB9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16" name="Oval 11">
              <a:extLst>
                <a:ext uri="{FF2B5EF4-FFF2-40B4-BE49-F238E27FC236}">
                  <a16:creationId xmlns:a16="http://schemas.microsoft.com/office/drawing/2014/main" id="{9338807D-FB66-4E3A-9CF0-786662C4A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7339" y="5375082"/>
              <a:ext cx="373711" cy="40551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77B845B9-37AC-4043-8243-75CD823621DD}"/>
              </a:ext>
            </a:extLst>
          </p:cNvPr>
          <p:cNvSpPr>
            <a:spLocks noGrp="1"/>
          </p:cNvSpPr>
          <p:nvPr>
            <p:ph type="ctrTitle"/>
          </p:nvPr>
        </p:nvSpPr>
        <p:spPr>
          <a:xfrm>
            <a:off x="932071" y="410020"/>
            <a:ext cx="9833548" cy="1066802"/>
          </a:xfrm>
        </p:spPr>
        <p:txBody>
          <a:bodyPr vert="horz" lIns="91440" tIns="45720" rIns="91440" bIns="45720" rtlCol="0" anchor="ctr">
            <a:normAutofit fontScale="90000"/>
          </a:bodyPr>
          <a:lstStyle/>
          <a:p>
            <a:pPr algn="l"/>
            <a:r>
              <a:rPr lang="en-US" sz="5400" b="1" i="1" kern="1200" dirty="0">
                <a:latin typeface="Times New Roman" panose="02020603050405020304" pitchFamily="18" charset="0"/>
                <a:cs typeface="Times New Roman" panose="02020603050405020304" pitchFamily="18" charset="0"/>
              </a:rPr>
              <a:t>HEART DISEASE PREDICTION</a:t>
            </a:r>
          </a:p>
        </p:txBody>
      </p:sp>
      <p:sp>
        <p:nvSpPr>
          <p:cNvPr id="3" name="Subtitle 2">
            <a:extLst>
              <a:ext uri="{FF2B5EF4-FFF2-40B4-BE49-F238E27FC236}">
                <a16:creationId xmlns:a16="http://schemas.microsoft.com/office/drawing/2014/main" id="{D1C49713-568A-48A0-8805-EBC49FC7116E}"/>
              </a:ext>
            </a:extLst>
          </p:cNvPr>
          <p:cNvSpPr>
            <a:spLocks noGrp="1"/>
          </p:cNvSpPr>
          <p:nvPr>
            <p:ph type="subTitle" idx="1"/>
          </p:nvPr>
        </p:nvSpPr>
        <p:spPr>
          <a:xfrm>
            <a:off x="6724751" y="2020824"/>
            <a:ext cx="3607969" cy="2720500"/>
          </a:xfrm>
        </p:spPr>
        <p:txBody>
          <a:bodyPr vert="horz" lIns="91440" tIns="45720" rIns="91440" bIns="45720" rtlCol="0" anchor="ctr">
            <a:normAutofit/>
          </a:bodyPr>
          <a:lstStyle/>
          <a:p>
            <a:pPr algn="l"/>
            <a:r>
              <a:rPr lang="en-US" dirty="0">
                <a:solidFill>
                  <a:srgbClr val="FFFFFF"/>
                </a:solidFill>
              </a:rPr>
              <a:t>TEAM MEMBERS:</a:t>
            </a:r>
          </a:p>
          <a:p>
            <a:pPr marL="342900" indent="-228600" algn="l">
              <a:buFont typeface="Arial" panose="020B0604020202020204" pitchFamily="34" charset="0"/>
              <a:buChar char="•"/>
            </a:pPr>
            <a:r>
              <a:rPr lang="en-US" dirty="0">
                <a:solidFill>
                  <a:srgbClr val="FFFFFF"/>
                </a:solidFill>
              </a:rPr>
              <a:t>Aakash </a:t>
            </a:r>
            <a:r>
              <a:rPr lang="en-US" dirty="0" err="1">
                <a:solidFill>
                  <a:srgbClr val="FFFFFF"/>
                </a:solidFill>
              </a:rPr>
              <a:t>Sarap</a:t>
            </a:r>
            <a:endParaRPr lang="en-US" dirty="0">
              <a:solidFill>
                <a:srgbClr val="FFFFFF"/>
              </a:solidFill>
            </a:endParaRPr>
          </a:p>
          <a:p>
            <a:pPr marL="342900" indent="-228600" algn="l">
              <a:buFont typeface="Arial" panose="020B0604020202020204" pitchFamily="34" charset="0"/>
              <a:buChar char="•"/>
            </a:pPr>
            <a:r>
              <a:rPr lang="en-US" dirty="0">
                <a:solidFill>
                  <a:srgbClr val="FFFFFF"/>
                </a:solidFill>
              </a:rPr>
              <a:t>Anish Nitin Somaiah</a:t>
            </a:r>
          </a:p>
          <a:p>
            <a:pPr marL="342900" indent="-228600" algn="l">
              <a:buFont typeface="Arial" panose="020B0604020202020204" pitchFamily="34" charset="0"/>
              <a:buChar char="•"/>
            </a:pPr>
            <a:r>
              <a:rPr lang="en-US" dirty="0">
                <a:solidFill>
                  <a:srgbClr val="FFFFFF"/>
                </a:solidFill>
              </a:rPr>
              <a:t>Shivani Grover</a:t>
            </a:r>
          </a:p>
          <a:p>
            <a:pPr marL="342900" indent="-228600" algn="l">
              <a:buFont typeface="Arial" panose="020B0604020202020204" pitchFamily="34" charset="0"/>
              <a:buChar char="•"/>
            </a:pPr>
            <a:r>
              <a:rPr lang="en-US" dirty="0">
                <a:solidFill>
                  <a:srgbClr val="FFFFFF"/>
                </a:solidFill>
              </a:rPr>
              <a:t>Sushmita Jadhav </a:t>
            </a:r>
          </a:p>
          <a:p>
            <a:pPr indent="-228600" algn="l">
              <a:buFont typeface="Arial" panose="020B0604020202020204" pitchFamily="34" charset="0"/>
              <a:buChar char="•"/>
            </a:pPr>
            <a:endParaRPr lang="en-US" dirty="0">
              <a:solidFill>
                <a:srgbClr val="FFFFFF"/>
              </a:solidFill>
            </a:endParaRPr>
          </a:p>
        </p:txBody>
      </p:sp>
      <p:sp>
        <p:nvSpPr>
          <p:cNvPr id="4" name="TextBox 3">
            <a:extLst>
              <a:ext uri="{FF2B5EF4-FFF2-40B4-BE49-F238E27FC236}">
                <a16:creationId xmlns:a16="http://schemas.microsoft.com/office/drawing/2014/main" id="{921D2869-3AC4-40E1-A6C1-79BAC45168FA}"/>
              </a:ext>
            </a:extLst>
          </p:cNvPr>
          <p:cNvSpPr txBox="1"/>
          <p:nvPr/>
        </p:nvSpPr>
        <p:spPr>
          <a:xfrm>
            <a:off x="3542189" y="5140171"/>
            <a:ext cx="4563123" cy="923330"/>
          </a:xfrm>
          <a:prstGeom prst="rect">
            <a:avLst/>
          </a:prstGeom>
          <a:noFill/>
        </p:spPr>
        <p:txBody>
          <a:bodyPr wrap="square" rtlCol="0">
            <a:spAutoFit/>
          </a:bodyPr>
          <a:lstStyle/>
          <a:p>
            <a:r>
              <a:rPr lang="en-US" dirty="0">
                <a:solidFill>
                  <a:schemeClr val="bg1"/>
                </a:solidFill>
              </a:rPr>
              <a:t>Instructor: Valeriy Shevchenko</a:t>
            </a:r>
          </a:p>
          <a:p>
            <a:r>
              <a:rPr lang="en-US" dirty="0">
                <a:solidFill>
                  <a:schemeClr val="bg1"/>
                </a:solidFill>
              </a:rPr>
              <a:t>CRN: 21282</a:t>
            </a:r>
          </a:p>
          <a:p>
            <a:r>
              <a:rPr lang="en-US" dirty="0">
                <a:solidFill>
                  <a:schemeClr val="bg1"/>
                </a:solidFill>
              </a:rPr>
              <a:t>Course: ALY 6015: Intermediate Analytics</a:t>
            </a:r>
          </a:p>
        </p:txBody>
      </p:sp>
      <p:pic>
        <p:nvPicPr>
          <p:cNvPr id="14" name="Audio 13">
            <a:hlinkClick r:id="" action="ppaction://media"/>
            <a:extLst>
              <a:ext uri="{FF2B5EF4-FFF2-40B4-BE49-F238E27FC236}">
                <a16:creationId xmlns:a16="http://schemas.microsoft.com/office/drawing/2014/main" id="{B272D6CC-70FD-401A-BFD6-ECC2DFEE6A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70908" y="6299200"/>
            <a:ext cx="406400" cy="406400"/>
          </a:xfrm>
          <a:prstGeom prst="rect">
            <a:avLst/>
          </a:prstGeom>
        </p:spPr>
      </p:pic>
    </p:spTree>
    <p:extLst>
      <p:ext uri="{BB962C8B-B14F-4D97-AF65-F5344CB8AC3E}">
        <p14:creationId xmlns:p14="http://schemas.microsoft.com/office/powerpoint/2010/main" val="3066188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35565"/>
    </mc:Choice>
    <mc:Fallback>
      <p:transition spd="slow" advTm="35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694609-5C1F-4926-82E5-C3412392588F}"/>
              </a:ext>
            </a:extLst>
          </p:cNvPr>
          <p:cNvSpPr>
            <a:spLocks noGrp="1"/>
          </p:cNvSpPr>
          <p:nvPr>
            <p:ph idx="4294967295"/>
          </p:nvPr>
        </p:nvSpPr>
        <p:spPr>
          <a:xfrm>
            <a:off x="0" y="2703443"/>
            <a:ext cx="10515600" cy="1404731"/>
          </a:xfrm>
        </p:spPr>
        <p:txBody>
          <a:bodyPr>
            <a:normAutofit/>
          </a:bodyPr>
          <a:lstStyle/>
          <a:p>
            <a:pPr marL="0" indent="0" algn="ctr">
              <a:buNone/>
            </a:pPr>
            <a:r>
              <a:rPr lang="en-US" sz="6000" dirty="0">
                <a:latin typeface="Times New Roman" panose="02020603050405020304" pitchFamily="18" charset="0"/>
                <a:cs typeface="Times New Roman" panose="02020603050405020304" pitchFamily="18" charset="0"/>
              </a:rPr>
              <a:t>LOGISTIC REGRESSION</a:t>
            </a:r>
          </a:p>
        </p:txBody>
      </p:sp>
      <p:pic>
        <p:nvPicPr>
          <p:cNvPr id="2" name="Audio 1">
            <a:hlinkClick r:id="" action="ppaction://media"/>
            <a:extLst>
              <a:ext uri="{FF2B5EF4-FFF2-40B4-BE49-F238E27FC236}">
                <a16:creationId xmlns:a16="http://schemas.microsoft.com/office/drawing/2014/main" id="{4D6715BB-20A9-4258-BDBB-28D635AF1F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09463304"/>
      </p:ext>
    </p:extLst>
  </p:cSld>
  <p:clrMapOvr>
    <a:masterClrMapping/>
  </p:clrMapOvr>
  <mc:AlternateContent xmlns:mc="http://schemas.openxmlformats.org/markup-compatibility/2006">
    <mc:Choice xmlns:p14="http://schemas.microsoft.com/office/powerpoint/2010/main" Requires="p14">
      <p:transition spd="slow" p14:dur="2000" advTm="7266"/>
    </mc:Choice>
    <mc:Fallback>
      <p:transition spd="slow" advTm="72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C5B2CE4-3CA8-42EF-9181-A1ED37B9A9D2}"/>
              </a:ext>
            </a:extLst>
          </p:cNvPr>
          <p:cNvSpPr>
            <a:spLocks noGrp="1"/>
          </p:cNvSpPr>
          <p:nvPr>
            <p:ph type="title"/>
          </p:nvPr>
        </p:nvSpPr>
        <p:spPr>
          <a:xfrm>
            <a:off x="106016" y="2053641"/>
            <a:ext cx="4784035" cy="2760098"/>
          </a:xfrm>
        </p:spPr>
        <p:txBody>
          <a:bodyPr>
            <a:normAutofit/>
          </a:bodyPr>
          <a:lstStyle/>
          <a:p>
            <a:r>
              <a:rPr lang="en-US" dirty="0">
                <a:solidFill>
                  <a:srgbClr val="FFFFFF"/>
                </a:solidFill>
                <a:latin typeface="Times New Roman" panose="02020603050405020304" pitchFamily="18" charset="0"/>
                <a:cs typeface="Times New Roman" panose="02020603050405020304" pitchFamily="18" charset="0"/>
              </a:rPr>
              <a:t>Logistic Regression for females dataset</a:t>
            </a:r>
          </a:p>
        </p:txBody>
      </p:sp>
      <p:sp>
        <p:nvSpPr>
          <p:cNvPr id="7" name="Content Placeholder 6">
            <a:extLst>
              <a:ext uri="{FF2B5EF4-FFF2-40B4-BE49-F238E27FC236}">
                <a16:creationId xmlns:a16="http://schemas.microsoft.com/office/drawing/2014/main" id="{16B35EE7-89E0-43BC-931D-59D9C71C80A2}"/>
              </a:ext>
            </a:extLst>
          </p:cNvPr>
          <p:cNvSpPr txBox="1">
            <a:spLocks noGrp="1"/>
          </p:cNvSpPr>
          <p:nvPr>
            <p:ph idx="1"/>
          </p:nvPr>
        </p:nvSpPr>
        <p:spPr>
          <a:xfrm>
            <a:off x="5584054" y="813594"/>
            <a:ext cx="5817371" cy="370768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Regression Model</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solidFill>
                  <a:schemeClr val="accent2">
                    <a:lumMod val="75000"/>
                  </a:schemeClr>
                </a:solidFill>
                <a:latin typeface="Times New Roman" panose="02020603050405020304" pitchFamily="18" charset="0"/>
                <a:cs typeface="Times New Roman" panose="02020603050405020304" pitchFamily="18" charset="0"/>
              </a:rPr>
              <a:t>Y=2.166*</a:t>
            </a:r>
            <a:r>
              <a:rPr lang="en-US" dirty="0" err="1">
                <a:solidFill>
                  <a:schemeClr val="accent2">
                    <a:lumMod val="75000"/>
                  </a:schemeClr>
                </a:solidFill>
                <a:latin typeface="Times New Roman" panose="02020603050405020304" pitchFamily="18" charset="0"/>
                <a:cs typeface="Times New Roman" panose="02020603050405020304" pitchFamily="18" charset="0"/>
              </a:rPr>
              <a:t>chest_pain</a:t>
            </a:r>
            <a:r>
              <a:rPr lang="en-US" dirty="0">
                <a:solidFill>
                  <a:schemeClr val="accent2">
                    <a:lumMod val="75000"/>
                  </a:schemeClr>
                </a:solidFill>
                <a:latin typeface="Times New Roman" panose="02020603050405020304" pitchFamily="18" charset="0"/>
                <a:cs typeface="Times New Roman" panose="02020603050405020304" pitchFamily="18" charset="0"/>
              </a:rPr>
              <a:t> +0.067*resting_bp+1.71*number of major vessels colored + 3.02*</a:t>
            </a:r>
            <a:r>
              <a:rPr lang="en-US" dirty="0" err="1">
                <a:solidFill>
                  <a:schemeClr val="accent2">
                    <a:lumMod val="75000"/>
                  </a:schemeClr>
                </a:solidFill>
                <a:latin typeface="Times New Roman" panose="02020603050405020304" pitchFamily="18" charset="0"/>
                <a:cs typeface="Times New Roman" panose="02020603050405020304" pitchFamily="18" charset="0"/>
              </a:rPr>
              <a:t>thalium</a:t>
            </a:r>
            <a:r>
              <a:rPr lang="en-US" dirty="0">
                <a:solidFill>
                  <a:schemeClr val="accent2">
                    <a:lumMod val="75000"/>
                  </a:schemeClr>
                </a:solidFill>
                <a:latin typeface="Times New Roman" panose="02020603050405020304" pitchFamily="18" charset="0"/>
                <a:cs typeface="Times New Roman" panose="02020603050405020304" pitchFamily="18" charset="0"/>
              </a:rPr>
              <a:t> heart scan – 42.39</a:t>
            </a:r>
          </a:p>
          <a:p>
            <a:r>
              <a:rPr lang="en-US" dirty="0">
                <a:solidFill>
                  <a:srgbClr val="0070C0"/>
                </a:solidFill>
                <a:latin typeface="Times New Roman" panose="02020603050405020304" pitchFamily="18" charset="0"/>
                <a:cs typeface="Times New Roman" panose="02020603050405020304" pitchFamily="18" charset="0"/>
              </a:rPr>
              <a:t>P(Y)=1/1+e^(-Y) (model equation)</a:t>
            </a:r>
          </a:p>
        </p:txBody>
      </p:sp>
      <p:pic>
        <p:nvPicPr>
          <p:cNvPr id="3" name="Audio 2">
            <a:hlinkClick r:id="" action="ppaction://media"/>
            <a:extLst>
              <a:ext uri="{FF2B5EF4-FFF2-40B4-BE49-F238E27FC236}">
                <a16:creationId xmlns:a16="http://schemas.microsoft.com/office/drawing/2014/main" id="{D7521C5B-7E13-48E7-BB62-499E84F48A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32137713"/>
      </p:ext>
    </p:extLst>
  </p:cSld>
  <p:clrMapOvr>
    <a:masterClrMapping/>
  </p:clrMapOvr>
  <mc:AlternateContent xmlns:mc="http://schemas.openxmlformats.org/markup-compatibility/2006">
    <mc:Choice xmlns:p14="http://schemas.microsoft.com/office/powerpoint/2010/main" Requires="p14">
      <p:transition spd="slow" p14:dur="2000" advTm="11025"/>
    </mc:Choice>
    <mc:Fallback>
      <p:transition spd="slow" advTm="110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6F555A-CBF3-4936-90D0-BC207043770B}"/>
              </a:ext>
            </a:extLst>
          </p:cNvPr>
          <p:cNvSpPr>
            <a:spLocks noGrp="1"/>
          </p:cNvSpPr>
          <p:nvPr>
            <p:ph idx="1"/>
          </p:nvPr>
        </p:nvSpPr>
        <p:spPr>
          <a:xfrm>
            <a:off x="7332955" y="609084"/>
            <a:ext cx="4305670" cy="4939459"/>
          </a:xfrm>
        </p:spPr>
        <p:txBody>
          <a:bodyPr>
            <a:normAutofit/>
          </a:bodyPr>
          <a:lstStyle/>
          <a:p>
            <a:r>
              <a:rPr lang="en-US" dirty="0">
                <a:latin typeface="Times New Roman" panose="02020603050405020304" pitchFamily="18" charset="0"/>
                <a:cs typeface="Times New Roman" panose="02020603050405020304" pitchFamily="18" charset="0"/>
              </a:rPr>
              <a:t>A logistic regression is done for the female subset to find out the best predictor variables for our given dataset.</a:t>
            </a: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It has been observed that </a:t>
            </a:r>
            <a:r>
              <a:rPr lang="en-US" dirty="0">
                <a:solidFill>
                  <a:schemeClr val="accent2">
                    <a:lumMod val="75000"/>
                  </a:schemeClr>
                </a:solidFill>
                <a:latin typeface="Times New Roman" panose="02020603050405020304" pitchFamily="18" charset="0"/>
                <a:cs typeface="Times New Roman" panose="02020603050405020304" pitchFamily="18" charset="0"/>
              </a:rPr>
              <a:t>4/14 </a:t>
            </a:r>
            <a:r>
              <a:rPr lang="en-US" dirty="0">
                <a:latin typeface="Times New Roman" panose="02020603050405020304" pitchFamily="18" charset="0"/>
                <a:cs typeface="Times New Roman" panose="02020603050405020304" pitchFamily="18" charset="0"/>
              </a:rPr>
              <a:t>variables form the optimum predictor variables for the female subset.</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2680BB1-2C81-431D-AA0F-B1C2656B4727}"/>
              </a:ext>
            </a:extLst>
          </p:cNvPr>
          <p:cNvPicPr>
            <a:picLocks noChangeAspect="1"/>
          </p:cNvPicPr>
          <p:nvPr/>
        </p:nvPicPr>
        <p:blipFill rotWithShape="1">
          <a:blip r:embed="rId4"/>
          <a:srcRect l="801" t="19389" r="52962" b="10850"/>
          <a:stretch/>
        </p:blipFill>
        <p:spPr>
          <a:xfrm>
            <a:off x="715676" y="447391"/>
            <a:ext cx="5267874" cy="4856221"/>
          </a:xfrm>
          <a:prstGeom prst="rect">
            <a:avLst/>
          </a:prstGeom>
        </p:spPr>
      </p:pic>
      <p:pic>
        <p:nvPicPr>
          <p:cNvPr id="2" name="Audio 1">
            <a:hlinkClick r:id="" action="ppaction://media"/>
            <a:extLst>
              <a:ext uri="{FF2B5EF4-FFF2-40B4-BE49-F238E27FC236}">
                <a16:creationId xmlns:a16="http://schemas.microsoft.com/office/drawing/2014/main" id="{4533DA5D-9747-4094-8B2E-AF7B492BD0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39398016"/>
      </p:ext>
    </p:extLst>
  </p:cSld>
  <p:clrMapOvr>
    <a:masterClrMapping/>
  </p:clrMapOvr>
  <mc:AlternateContent xmlns:mc="http://schemas.openxmlformats.org/markup-compatibility/2006">
    <mc:Choice xmlns:p14="http://schemas.microsoft.com/office/powerpoint/2010/main" Requires="p14">
      <p:transition spd="slow" p14:dur="2000" advTm="18739"/>
    </mc:Choice>
    <mc:Fallback>
      <p:transition spd="slow" advTm="18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C5B2CE4-3CA8-42EF-9181-A1ED37B9A9D2}"/>
              </a:ext>
            </a:extLst>
          </p:cNvPr>
          <p:cNvSpPr>
            <a:spLocks noGrp="1"/>
          </p:cNvSpPr>
          <p:nvPr>
            <p:ph type="title"/>
          </p:nvPr>
        </p:nvSpPr>
        <p:spPr>
          <a:xfrm>
            <a:off x="291548" y="2053641"/>
            <a:ext cx="4797287" cy="2760098"/>
          </a:xfrm>
        </p:spPr>
        <p:txBody>
          <a:bodyPr>
            <a:normAutofit/>
          </a:bodyPr>
          <a:lstStyle/>
          <a:p>
            <a:r>
              <a:rPr lang="en-US" dirty="0">
                <a:solidFill>
                  <a:srgbClr val="FFFFFF"/>
                </a:solidFill>
              </a:rPr>
              <a:t>Logistic Regression for males dataset</a:t>
            </a:r>
          </a:p>
        </p:txBody>
      </p:sp>
      <p:sp>
        <p:nvSpPr>
          <p:cNvPr id="7" name="Content Placeholder 6">
            <a:extLst>
              <a:ext uri="{FF2B5EF4-FFF2-40B4-BE49-F238E27FC236}">
                <a16:creationId xmlns:a16="http://schemas.microsoft.com/office/drawing/2014/main" id="{56D4E870-950C-4AFA-8C97-D3A65FDF9DC8}"/>
              </a:ext>
            </a:extLst>
          </p:cNvPr>
          <p:cNvSpPr txBox="1">
            <a:spLocks noGrp="1"/>
          </p:cNvSpPr>
          <p:nvPr>
            <p:ph idx="1"/>
          </p:nvPr>
        </p:nvSpPr>
        <p:spPr>
          <a:xfrm>
            <a:off x="6091238" y="801688"/>
            <a:ext cx="5305425" cy="5127558"/>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Regression Model</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solidFill>
                  <a:schemeClr val="accent2">
                    <a:lumMod val="75000"/>
                  </a:schemeClr>
                </a:solidFill>
                <a:latin typeface="Times New Roman" panose="02020603050405020304" pitchFamily="18" charset="0"/>
                <a:cs typeface="Times New Roman" panose="02020603050405020304" pitchFamily="18" charset="0"/>
              </a:rPr>
              <a:t>Y=0.578*</a:t>
            </a:r>
            <a:r>
              <a:rPr lang="en-US" dirty="0" err="1">
                <a:solidFill>
                  <a:schemeClr val="accent2">
                    <a:lumMod val="75000"/>
                  </a:schemeClr>
                </a:solidFill>
                <a:latin typeface="Times New Roman" panose="02020603050405020304" pitchFamily="18" charset="0"/>
                <a:cs typeface="Times New Roman" panose="02020603050405020304" pitchFamily="18" charset="0"/>
              </a:rPr>
              <a:t>chest_pain</a:t>
            </a:r>
            <a:r>
              <a:rPr lang="en-US" dirty="0">
                <a:solidFill>
                  <a:schemeClr val="accent2">
                    <a:lumMod val="75000"/>
                  </a:schemeClr>
                </a:solidFill>
                <a:latin typeface="Times New Roman" panose="02020603050405020304" pitchFamily="18" charset="0"/>
                <a:cs typeface="Times New Roman" panose="02020603050405020304" pitchFamily="18" charset="0"/>
              </a:rPr>
              <a:t> + 1.26*number of major vessels colored + 0.71*</a:t>
            </a:r>
            <a:r>
              <a:rPr lang="en-US" dirty="0" err="1">
                <a:solidFill>
                  <a:schemeClr val="accent2">
                    <a:lumMod val="75000"/>
                  </a:schemeClr>
                </a:solidFill>
                <a:latin typeface="Times New Roman" panose="02020603050405020304" pitchFamily="18" charset="0"/>
                <a:cs typeface="Times New Roman" panose="02020603050405020304" pitchFamily="18" charset="0"/>
              </a:rPr>
              <a:t>thalium</a:t>
            </a:r>
            <a:r>
              <a:rPr lang="en-US" dirty="0">
                <a:solidFill>
                  <a:schemeClr val="accent2">
                    <a:lumMod val="75000"/>
                  </a:schemeClr>
                </a:solidFill>
                <a:latin typeface="Times New Roman" panose="02020603050405020304" pitchFamily="18" charset="0"/>
                <a:cs typeface="Times New Roman" panose="02020603050405020304" pitchFamily="18" charset="0"/>
              </a:rPr>
              <a:t> heart scan - 10.2</a:t>
            </a:r>
          </a:p>
          <a:p>
            <a:endParaRPr lang="en-US" dirty="0">
              <a:solidFill>
                <a:schemeClr val="accent2">
                  <a:lumMod val="75000"/>
                </a:schemeClr>
              </a:solidFill>
              <a:latin typeface="Times New Roman" panose="02020603050405020304" pitchFamily="18" charset="0"/>
              <a:cs typeface="Times New Roman" panose="02020603050405020304" pitchFamily="18" charset="0"/>
            </a:endParaRPr>
          </a:p>
          <a:p>
            <a:r>
              <a:rPr lang="en-US" dirty="0">
                <a:solidFill>
                  <a:srgbClr val="0070C0"/>
                </a:solidFill>
                <a:latin typeface="Times New Roman" panose="02020603050405020304" pitchFamily="18" charset="0"/>
                <a:cs typeface="Times New Roman" panose="02020603050405020304" pitchFamily="18" charset="0"/>
              </a:rPr>
              <a:t>P(Y)=1/1+e^(-Y) (model equation)</a:t>
            </a:r>
          </a:p>
          <a:p>
            <a:pPr marL="0" indent="0">
              <a:buNone/>
            </a:pPr>
            <a:endParaRPr lang="en-US" dirty="0">
              <a:solidFill>
                <a:schemeClr val="accent2">
                  <a:lumMod val="75000"/>
                </a:schemeClr>
              </a:solidFill>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EF78A30D-CEAE-4C43-A294-ECC88C9B9C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89605972"/>
      </p:ext>
    </p:extLst>
  </p:cSld>
  <p:clrMapOvr>
    <a:masterClrMapping/>
  </p:clrMapOvr>
  <mc:AlternateContent xmlns:mc="http://schemas.openxmlformats.org/markup-compatibility/2006">
    <mc:Choice xmlns:p14="http://schemas.microsoft.com/office/powerpoint/2010/main" Requires="p14">
      <p:transition spd="slow" p14:dur="2000" advTm="6103"/>
    </mc:Choice>
    <mc:Fallback>
      <p:transition spd="slow" advTm="6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9552A5D-6F3B-4697-8287-A74E2A60F46C}"/>
              </a:ext>
            </a:extLst>
          </p:cNvPr>
          <p:cNvPicPr>
            <a:picLocks noGrp="1" noChangeAspect="1"/>
          </p:cNvPicPr>
          <p:nvPr>
            <p:ph idx="1"/>
          </p:nvPr>
        </p:nvPicPr>
        <p:blipFill rotWithShape="1">
          <a:blip r:embed="rId4"/>
          <a:srcRect t="20451" r="52258" b="9728"/>
          <a:stretch/>
        </p:blipFill>
        <p:spPr>
          <a:xfrm>
            <a:off x="443883" y="772358"/>
            <a:ext cx="5397624" cy="4901676"/>
          </a:xfrm>
          <a:prstGeom prst="rect">
            <a:avLst/>
          </a:prstGeom>
        </p:spPr>
      </p:pic>
      <p:sp>
        <p:nvSpPr>
          <p:cNvPr id="5" name="Content Placeholder 2">
            <a:extLst>
              <a:ext uri="{FF2B5EF4-FFF2-40B4-BE49-F238E27FC236}">
                <a16:creationId xmlns:a16="http://schemas.microsoft.com/office/drawing/2014/main" id="{509628AF-B3F0-4F39-BC07-78FF3F9DDFF6}"/>
              </a:ext>
            </a:extLst>
          </p:cNvPr>
          <p:cNvSpPr txBox="1">
            <a:spLocks/>
          </p:cNvSpPr>
          <p:nvPr/>
        </p:nvSpPr>
        <p:spPr>
          <a:xfrm>
            <a:off x="6096000" y="1039975"/>
            <a:ext cx="5397624" cy="51122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Times New Roman" panose="02020603050405020304" pitchFamily="18" charset="0"/>
                <a:cs typeface="Times New Roman" panose="02020603050405020304" pitchFamily="18" charset="0"/>
              </a:rPr>
              <a:t>A logistic regression is done for the male subset to find out the best predictor variables for our given dataset.</a:t>
            </a:r>
          </a:p>
          <a:p>
            <a:r>
              <a:rPr lang="en-US" sz="2400" dirty="0">
                <a:latin typeface="Times New Roman" panose="02020603050405020304" pitchFamily="18" charset="0"/>
                <a:cs typeface="Times New Roman" panose="02020603050405020304" pitchFamily="18" charset="0"/>
              </a:rPr>
              <a:t>It has been observed that </a:t>
            </a:r>
            <a:r>
              <a:rPr lang="en-US" sz="2400" dirty="0">
                <a:solidFill>
                  <a:schemeClr val="accent2">
                    <a:lumMod val="75000"/>
                  </a:schemeClr>
                </a:solidFill>
                <a:latin typeface="Times New Roman" panose="02020603050405020304" pitchFamily="18" charset="0"/>
                <a:cs typeface="Times New Roman" panose="02020603050405020304" pitchFamily="18" charset="0"/>
              </a:rPr>
              <a:t>6/14</a:t>
            </a:r>
            <a:r>
              <a:rPr lang="en-US" sz="2400" dirty="0">
                <a:latin typeface="Times New Roman" panose="02020603050405020304" pitchFamily="18" charset="0"/>
                <a:cs typeface="Times New Roman" panose="02020603050405020304" pitchFamily="18" charset="0"/>
              </a:rPr>
              <a:t> variables form the optimum predictor variables for the male subset.</a:t>
            </a:r>
          </a:p>
          <a:p>
            <a:r>
              <a:rPr lang="en-US" sz="2400" dirty="0">
                <a:latin typeface="Times New Roman" panose="02020603050405020304" pitchFamily="18" charset="0"/>
                <a:cs typeface="Times New Roman" panose="02020603050405020304" pitchFamily="18" charset="0"/>
              </a:rPr>
              <a:t>We consider only </a:t>
            </a:r>
            <a:r>
              <a:rPr lang="en-US" sz="2400" dirty="0">
                <a:solidFill>
                  <a:schemeClr val="accent2">
                    <a:lumMod val="75000"/>
                  </a:schemeClr>
                </a:solidFill>
                <a:latin typeface="Times New Roman" panose="02020603050405020304" pitchFamily="18" charset="0"/>
                <a:cs typeface="Times New Roman" panose="02020603050405020304" pitchFamily="18" charset="0"/>
              </a:rPr>
              <a:t>3</a:t>
            </a:r>
            <a:r>
              <a:rPr lang="en-US" sz="2400" dirty="0">
                <a:latin typeface="Times New Roman" panose="02020603050405020304" pitchFamily="18" charset="0"/>
                <a:cs typeface="Times New Roman" panose="02020603050405020304" pitchFamily="18" charset="0"/>
              </a:rPr>
              <a:t> variables namely </a:t>
            </a:r>
            <a:r>
              <a:rPr lang="en-US" sz="2400" dirty="0">
                <a:solidFill>
                  <a:schemeClr val="accent2">
                    <a:lumMod val="75000"/>
                  </a:schemeClr>
                </a:solidFill>
                <a:latin typeface="Times New Roman" panose="02020603050405020304" pitchFamily="18" charset="0"/>
                <a:cs typeface="Times New Roman" panose="02020603050405020304" pitchFamily="18" charset="0"/>
              </a:rPr>
              <a:t>number of major vessels colored, thallium heart scan and </a:t>
            </a:r>
            <a:r>
              <a:rPr lang="en-US" sz="2400" dirty="0" err="1">
                <a:solidFill>
                  <a:schemeClr val="accent2">
                    <a:lumMod val="75000"/>
                  </a:schemeClr>
                </a:solidFill>
                <a:latin typeface="Times New Roman" panose="02020603050405020304" pitchFamily="18" charset="0"/>
                <a:cs typeface="Times New Roman" panose="02020603050405020304" pitchFamily="18" charset="0"/>
              </a:rPr>
              <a:t>chest_pain</a:t>
            </a:r>
            <a:r>
              <a:rPr lang="en-US" sz="2400" dirty="0">
                <a:latin typeface="Times New Roman" panose="02020603050405020304" pitchFamily="18" charset="0"/>
                <a:cs typeface="Times New Roman" panose="02020603050405020304" pitchFamily="18" charset="0"/>
              </a:rPr>
              <a:t> in our regression model because of its very low significant P values compared to the others</a:t>
            </a:r>
          </a:p>
          <a:p>
            <a:pPr marL="0" indent="0">
              <a:buFont typeface="Arial" panose="020B0604020202020204" pitchFamily="34" charset="0"/>
              <a:buNone/>
            </a:pPr>
            <a:endParaRPr lang="en-US" sz="2400"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952DAD0E-F98C-4E22-8EAD-BDF114EAD5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544831185"/>
      </p:ext>
    </p:extLst>
  </p:cSld>
  <p:clrMapOvr>
    <a:masterClrMapping/>
  </p:clrMapOvr>
  <mc:AlternateContent xmlns:mc="http://schemas.openxmlformats.org/markup-compatibility/2006">
    <mc:Choice xmlns:p14="http://schemas.microsoft.com/office/powerpoint/2010/main" Requires="p14">
      <p:transition spd="slow" p14:dur="2000" advTm="22749"/>
    </mc:Choice>
    <mc:Fallback>
      <p:transition spd="slow" advTm="227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4867EAF-AE1D-4322-9DE8-383AE3F7BC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 y="-4691"/>
            <a:ext cx="5446920"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40676238-7F95-4EEB-836A-7D23927873A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B567211-637C-4E9E-B1B8-9BFC06EF3736}"/>
              </a:ext>
            </a:extLst>
          </p:cNvPr>
          <p:cNvSpPr>
            <a:spLocks noGrp="1"/>
          </p:cNvSpPr>
          <p:nvPr>
            <p:ph type="title"/>
          </p:nvPr>
        </p:nvSpPr>
        <p:spPr>
          <a:xfrm>
            <a:off x="802837" y="2433824"/>
            <a:ext cx="4346212" cy="1786515"/>
          </a:xfrm>
        </p:spPr>
        <p:txBody>
          <a:bodyPr vert="horz" lIns="91440" tIns="45720" rIns="91440" bIns="45720" rtlCol="0" anchor="t">
            <a:normAutofit/>
          </a:bodyPr>
          <a:lstStyle/>
          <a:p>
            <a:r>
              <a:rPr lang="en-US" dirty="0">
                <a:solidFill>
                  <a:srgbClr val="FFFFFF"/>
                </a:solidFill>
                <a:latin typeface="Times New Roman" panose="02020603050405020304" pitchFamily="18" charset="0"/>
                <a:cs typeface="Times New Roman" panose="02020603050405020304" pitchFamily="18" charset="0"/>
              </a:rPr>
              <a:t>CORRELATION MATRIX</a:t>
            </a:r>
            <a:endParaRPr lang="en-US" kern="1200" dirty="0">
              <a:solidFill>
                <a:srgbClr val="FFFFFF"/>
              </a:solidFill>
              <a:latin typeface="Times New Roman" panose="02020603050405020304" pitchFamily="18" charset="0"/>
              <a:cs typeface="Times New Roman" panose="02020603050405020304" pitchFamily="18" charset="0"/>
            </a:endParaRPr>
          </a:p>
        </p:txBody>
      </p:sp>
      <p:pic>
        <p:nvPicPr>
          <p:cNvPr id="4" name="Picture 3" descr="A screenshot of a cell phone&#10;&#10;Description generated with high confidence">
            <a:extLst>
              <a:ext uri="{FF2B5EF4-FFF2-40B4-BE49-F238E27FC236}">
                <a16:creationId xmlns:a16="http://schemas.microsoft.com/office/drawing/2014/main" id="{7CF5F7F6-E171-4C56-BA23-E06A0AB6977E}"/>
              </a:ext>
            </a:extLst>
          </p:cNvPr>
          <p:cNvPicPr>
            <a:picLocks noChangeAspect="1"/>
          </p:cNvPicPr>
          <p:nvPr/>
        </p:nvPicPr>
        <p:blipFill rotWithShape="1">
          <a:blip r:embed="rId5">
            <a:extLst>
              <a:ext uri="{28A0092B-C50C-407E-A947-70E740481C1C}">
                <a14:useLocalDpi xmlns:a14="http://schemas.microsoft.com/office/drawing/2010/main" val="0"/>
              </a:ext>
            </a:extLst>
          </a:blip>
          <a:srcRect l="30877" t="3230" r="20661" b="7655"/>
          <a:stretch/>
        </p:blipFill>
        <p:spPr>
          <a:xfrm>
            <a:off x="5861312" y="542879"/>
            <a:ext cx="5226898" cy="5403843"/>
          </a:xfrm>
          <a:prstGeom prst="rect">
            <a:avLst/>
          </a:prstGeom>
        </p:spPr>
      </p:pic>
      <p:pic>
        <p:nvPicPr>
          <p:cNvPr id="3" name="Audio 2">
            <a:hlinkClick r:id="" action="ppaction://media"/>
            <a:extLst>
              <a:ext uri="{FF2B5EF4-FFF2-40B4-BE49-F238E27FC236}">
                <a16:creationId xmlns:a16="http://schemas.microsoft.com/office/drawing/2014/main" id="{6BCF941A-A71E-49B0-BB8E-C43AD5BC499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41220717"/>
      </p:ext>
    </p:extLst>
  </p:cSld>
  <p:clrMapOvr>
    <a:masterClrMapping/>
  </p:clrMapOvr>
  <mc:AlternateContent xmlns:mc="http://schemas.openxmlformats.org/markup-compatibility/2006">
    <mc:Choice xmlns:p14="http://schemas.microsoft.com/office/powerpoint/2010/main" Requires="p14">
      <p:transition spd="slow" p14:dur="2000" advTm="15163"/>
    </mc:Choice>
    <mc:Fallback>
      <p:transition spd="slow" advTm="15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1C0C2-4C7B-4F01-B1CF-91BA7CD1114C}"/>
              </a:ext>
            </a:extLst>
          </p:cNvPr>
          <p:cNvSpPr>
            <a:spLocks noGrp="1"/>
          </p:cNvSpPr>
          <p:nvPr>
            <p:ph type="title"/>
          </p:nvPr>
        </p:nvSpPr>
        <p:spPr>
          <a:xfrm>
            <a:off x="612914" y="166342"/>
            <a:ext cx="10515600" cy="708301"/>
          </a:xfrm>
        </p:spPr>
        <p:txBody>
          <a:bodyPr/>
          <a:lstStyle/>
          <a:p>
            <a:r>
              <a:rPr lang="en-US" dirty="0">
                <a:latin typeface="Times New Roman" panose="02020603050405020304" pitchFamily="18" charset="0"/>
                <a:cs typeface="Times New Roman" panose="02020603050405020304" pitchFamily="18" charset="0"/>
              </a:rPr>
              <a:t>SCATTER MATRIX</a:t>
            </a:r>
          </a:p>
        </p:txBody>
      </p:sp>
      <p:pic>
        <p:nvPicPr>
          <p:cNvPr id="4" name="Content Placeholder 3">
            <a:extLst>
              <a:ext uri="{FF2B5EF4-FFF2-40B4-BE49-F238E27FC236}">
                <a16:creationId xmlns:a16="http://schemas.microsoft.com/office/drawing/2014/main" id="{966D3892-0A81-407B-A7B0-E4757FE06CDF}"/>
              </a:ext>
            </a:extLst>
          </p:cNvPr>
          <p:cNvPicPr>
            <a:picLocks noGrp="1" noChangeAspect="1"/>
          </p:cNvPicPr>
          <p:nvPr>
            <p:ph idx="1"/>
          </p:nvPr>
        </p:nvPicPr>
        <p:blipFill rotWithShape="1">
          <a:blip r:embed="rId4"/>
          <a:srcRect t="4921" r="1081" b="6748"/>
          <a:stretch/>
        </p:blipFill>
        <p:spPr>
          <a:xfrm>
            <a:off x="410818" y="737850"/>
            <a:ext cx="11463130" cy="5755025"/>
          </a:xfrm>
          <a:prstGeom prst="rect">
            <a:avLst/>
          </a:prstGeom>
        </p:spPr>
      </p:pic>
      <p:pic>
        <p:nvPicPr>
          <p:cNvPr id="3" name="Audio 2">
            <a:hlinkClick r:id="" action="ppaction://media"/>
            <a:extLst>
              <a:ext uri="{FF2B5EF4-FFF2-40B4-BE49-F238E27FC236}">
                <a16:creationId xmlns:a16="http://schemas.microsoft.com/office/drawing/2014/main" id="{27813604-540A-4BA7-B5E2-ADEA544BD2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04269439"/>
      </p:ext>
    </p:extLst>
  </p:cSld>
  <p:clrMapOvr>
    <a:masterClrMapping/>
  </p:clrMapOvr>
  <mc:AlternateContent xmlns:mc="http://schemas.openxmlformats.org/markup-compatibility/2006">
    <mc:Choice xmlns:p14="http://schemas.microsoft.com/office/powerpoint/2010/main" Requires="p14">
      <p:transition spd="slow" p14:dur="2000" advTm="13525"/>
    </mc:Choice>
    <mc:Fallback>
      <p:transition spd="slow" advTm="13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218DA-6B6C-4533-B2E7-7BAB69C8C3F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Explanation of the correlation and scatter matrix</a:t>
            </a:r>
          </a:p>
        </p:txBody>
      </p:sp>
      <p:sp>
        <p:nvSpPr>
          <p:cNvPr id="3" name="Content Placeholder 2">
            <a:extLst>
              <a:ext uri="{FF2B5EF4-FFF2-40B4-BE49-F238E27FC236}">
                <a16:creationId xmlns:a16="http://schemas.microsoft.com/office/drawing/2014/main" id="{34237A2E-2861-41C6-AA9D-5A1E54D43C23}"/>
              </a:ext>
            </a:extLst>
          </p:cNvPr>
          <p:cNvSpPr>
            <a:spLocks noGrp="1"/>
          </p:cNvSpPr>
          <p:nvPr>
            <p:ph idx="1"/>
          </p:nvPr>
        </p:nvSpPr>
        <p:spPr>
          <a:xfrm>
            <a:off x="838200" y="2068497"/>
            <a:ext cx="10515600" cy="4108466"/>
          </a:xfrm>
        </p:spPr>
        <p:txBody>
          <a:bodyPr>
            <a:normAutofit/>
          </a:bodyPr>
          <a:lstStyle/>
          <a:p>
            <a:r>
              <a:rPr lang="en-US" sz="2400" dirty="0">
                <a:latin typeface="Times New Roman" panose="02020603050405020304" pitchFamily="18" charset="0"/>
                <a:cs typeface="Times New Roman" panose="02020603050405020304" pitchFamily="18" charset="0"/>
              </a:rPr>
              <a:t>From the above 2 plots we find out the correlation between our predicted variables and our prediction result which is whether an incoming patient has heart disease or not.</a:t>
            </a:r>
          </a:p>
          <a:p>
            <a:r>
              <a:rPr lang="en-US" sz="2400" dirty="0">
                <a:latin typeface="Times New Roman" panose="02020603050405020304" pitchFamily="18" charset="0"/>
                <a:cs typeface="Times New Roman" panose="02020603050405020304" pitchFamily="18" charset="0"/>
              </a:rPr>
              <a:t>From the above plots we infer that there is a huge correlation value for result with max heart rate, chest pain as declared above using regression methods as well.</a:t>
            </a:r>
          </a:p>
          <a:p>
            <a:r>
              <a:rPr lang="en-US" sz="2400" dirty="0">
                <a:latin typeface="Times New Roman" panose="02020603050405020304" pitchFamily="18" charset="0"/>
                <a:cs typeface="Times New Roman" panose="02020603050405020304" pitchFamily="18" charset="0"/>
              </a:rPr>
              <a:t>From the above scatter matrix we also infer that there is a negative correlation between result and maximum heart rate and a positive correlation between result and chest pain </a:t>
            </a:r>
          </a:p>
        </p:txBody>
      </p:sp>
      <p:pic>
        <p:nvPicPr>
          <p:cNvPr id="4" name="Audio 3">
            <a:hlinkClick r:id="" action="ppaction://media"/>
            <a:extLst>
              <a:ext uri="{FF2B5EF4-FFF2-40B4-BE49-F238E27FC236}">
                <a16:creationId xmlns:a16="http://schemas.microsoft.com/office/drawing/2014/main" id="{DA0C395D-D252-4744-8501-3932917046F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112941031"/>
      </p:ext>
    </p:extLst>
  </p:cSld>
  <p:clrMapOvr>
    <a:masterClrMapping/>
  </p:clrMapOvr>
  <mc:AlternateContent xmlns:mc="http://schemas.openxmlformats.org/markup-compatibility/2006">
    <mc:Choice xmlns:p14="http://schemas.microsoft.com/office/powerpoint/2010/main" Requires="p14">
      <p:transition spd="slow" p14:dur="2000" advTm="32650"/>
    </mc:Choice>
    <mc:Fallback>
      <p:transition spd="slow" advTm="32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BEA0A-FA18-4E22-831F-981A39F00651}"/>
              </a:ext>
            </a:extLst>
          </p:cNvPr>
          <p:cNvSpPr>
            <a:spLocks noGrp="1"/>
          </p:cNvSpPr>
          <p:nvPr>
            <p:ph type="title"/>
          </p:nvPr>
        </p:nvSpPr>
        <p:spPr>
          <a:xfrm>
            <a:off x="838200" y="130622"/>
            <a:ext cx="10515600" cy="1325563"/>
          </a:xfrm>
        </p:spPr>
        <p:txBody>
          <a:bodyPr/>
          <a:lstStyle/>
          <a:p>
            <a:r>
              <a:rPr lang="en-US" dirty="0"/>
              <a:t>Prediction Variables Analysis Plots</a:t>
            </a:r>
          </a:p>
        </p:txBody>
      </p:sp>
      <p:graphicFrame>
        <p:nvGraphicFramePr>
          <p:cNvPr id="4" name="Content Placeholder 3">
            <a:extLst>
              <a:ext uri="{FF2B5EF4-FFF2-40B4-BE49-F238E27FC236}">
                <a16:creationId xmlns:a16="http://schemas.microsoft.com/office/drawing/2014/main" id="{7B8E9224-168B-4EC5-BFE8-5EBCAE04B23E}"/>
              </a:ext>
            </a:extLst>
          </p:cNvPr>
          <p:cNvGraphicFramePr>
            <a:graphicFrameLocks noGrp="1"/>
          </p:cNvGraphicFramePr>
          <p:nvPr>
            <p:ph idx="1"/>
            <p:extLst>
              <p:ext uri="{D42A27DB-BD31-4B8C-83A1-F6EECF244321}">
                <p14:modId xmlns:p14="http://schemas.microsoft.com/office/powerpoint/2010/main" val="173781622"/>
              </p:ext>
            </p:extLst>
          </p:nvPr>
        </p:nvGraphicFramePr>
        <p:xfrm>
          <a:off x="568911" y="1376038"/>
          <a:ext cx="5352495" cy="260814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Chart 4">
            <a:extLst>
              <a:ext uri="{FF2B5EF4-FFF2-40B4-BE49-F238E27FC236}">
                <a16:creationId xmlns:a16="http://schemas.microsoft.com/office/drawing/2014/main" id="{625D3B50-61E1-4C7E-9639-DF68F16E1834}"/>
              </a:ext>
            </a:extLst>
          </p:cNvPr>
          <p:cNvGraphicFramePr>
            <a:graphicFrameLocks/>
          </p:cNvGraphicFramePr>
          <p:nvPr>
            <p:extLst>
              <p:ext uri="{D42A27DB-BD31-4B8C-83A1-F6EECF244321}">
                <p14:modId xmlns:p14="http://schemas.microsoft.com/office/powerpoint/2010/main" val="1152595434"/>
              </p:ext>
            </p:extLst>
          </p:nvPr>
        </p:nvGraphicFramePr>
        <p:xfrm>
          <a:off x="6781800" y="1240978"/>
          <a:ext cx="4841288" cy="27432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 name="Chart 5">
            <a:extLst>
              <a:ext uri="{FF2B5EF4-FFF2-40B4-BE49-F238E27FC236}">
                <a16:creationId xmlns:a16="http://schemas.microsoft.com/office/drawing/2014/main" id="{BCF830AE-B280-4E1A-A659-E73AC53DE021}"/>
              </a:ext>
            </a:extLst>
          </p:cNvPr>
          <p:cNvGraphicFramePr>
            <a:graphicFrameLocks/>
          </p:cNvGraphicFramePr>
          <p:nvPr>
            <p:extLst>
              <p:ext uri="{D42A27DB-BD31-4B8C-83A1-F6EECF244321}">
                <p14:modId xmlns:p14="http://schemas.microsoft.com/office/powerpoint/2010/main" val="2637409915"/>
              </p:ext>
            </p:extLst>
          </p:nvPr>
        </p:nvGraphicFramePr>
        <p:xfrm>
          <a:off x="568911" y="3984178"/>
          <a:ext cx="5352494" cy="27432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hart 6">
            <a:extLst>
              <a:ext uri="{FF2B5EF4-FFF2-40B4-BE49-F238E27FC236}">
                <a16:creationId xmlns:a16="http://schemas.microsoft.com/office/drawing/2014/main" id="{6E424996-9A92-46E0-AA73-F3A424D2FE0C}"/>
              </a:ext>
            </a:extLst>
          </p:cNvPr>
          <p:cNvGraphicFramePr>
            <a:graphicFrameLocks/>
          </p:cNvGraphicFramePr>
          <p:nvPr>
            <p:extLst>
              <p:ext uri="{D42A27DB-BD31-4B8C-83A1-F6EECF244321}">
                <p14:modId xmlns:p14="http://schemas.microsoft.com/office/powerpoint/2010/main" val="905724551"/>
              </p:ext>
            </p:extLst>
          </p:nvPr>
        </p:nvGraphicFramePr>
        <p:xfrm>
          <a:off x="6781799" y="3984178"/>
          <a:ext cx="4841289" cy="2743200"/>
        </p:xfrm>
        <a:graphic>
          <a:graphicData uri="http://schemas.openxmlformats.org/drawingml/2006/chart">
            <c:chart xmlns:c="http://schemas.openxmlformats.org/drawingml/2006/chart" xmlns:r="http://schemas.openxmlformats.org/officeDocument/2006/relationships" r:id="rId7"/>
          </a:graphicData>
        </a:graphic>
      </p:graphicFrame>
      <p:pic>
        <p:nvPicPr>
          <p:cNvPr id="3" name="Audio 2">
            <a:hlinkClick r:id="" action="ppaction://media"/>
            <a:extLst>
              <a:ext uri="{FF2B5EF4-FFF2-40B4-BE49-F238E27FC236}">
                <a16:creationId xmlns:a16="http://schemas.microsoft.com/office/drawing/2014/main" id="{FA711BF2-EE25-47EB-902A-08395EA9E9F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82040743"/>
      </p:ext>
    </p:extLst>
  </p:cSld>
  <p:clrMapOvr>
    <a:masterClrMapping/>
  </p:clrMapOvr>
  <mc:AlternateContent xmlns:mc="http://schemas.openxmlformats.org/markup-compatibility/2006">
    <mc:Choice xmlns:p14="http://schemas.microsoft.com/office/powerpoint/2010/main" Requires="p14">
      <p:transition spd="slow" p14:dur="2000" advTm="13700"/>
    </mc:Choice>
    <mc:Fallback>
      <p:transition spd="slow" advTm="13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539C2-9AA0-4607-9703-6CA06D7DFB6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Plot Analysis</a:t>
            </a:r>
          </a:p>
        </p:txBody>
      </p:sp>
      <p:sp>
        <p:nvSpPr>
          <p:cNvPr id="3" name="Content Placeholder 2">
            <a:extLst>
              <a:ext uri="{FF2B5EF4-FFF2-40B4-BE49-F238E27FC236}">
                <a16:creationId xmlns:a16="http://schemas.microsoft.com/office/drawing/2014/main" id="{5D27B9B6-7278-4B27-BFD1-F2525803B20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To verify our prediction we took a dataset for a similar age group (59 years) and analyzed the data pattern.</a:t>
            </a: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From the above plots we can see that for max heart rate, people with heart disease have lower max heart rate compared to the people without heart disease proving the negative correlation between result and max heart rate variables.</a:t>
            </a:r>
          </a:p>
        </p:txBody>
      </p:sp>
      <p:pic>
        <p:nvPicPr>
          <p:cNvPr id="4" name="Audio 3">
            <a:hlinkClick r:id="" action="ppaction://media"/>
            <a:extLst>
              <a:ext uri="{FF2B5EF4-FFF2-40B4-BE49-F238E27FC236}">
                <a16:creationId xmlns:a16="http://schemas.microsoft.com/office/drawing/2014/main" id="{020868DF-64EA-4143-8A3D-1F99ADAF2CA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30039459"/>
      </p:ext>
    </p:extLst>
  </p:cSld>
  <p:clrMapOvr>
    <a:masterClrMapping/>
  </p:clrMapOvr>
  <mc:AlternateContent xmlns:mc="http://schemas.openxmlformats.org/markup-compatibility/2006">
    <mc:Choice xmlns:p14="http://schemas.microsoft.com/office/powerpoint/2010/main" Requires="p14">
      <p:transition spd="slow" p14:dur="2000" advTm="26991"/>
    </mc:Choice>
    <mc:Fallback>
      <p:transition spd="slow" advTm="26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809AB-8EAD-4D2B-88FB-7D4BE7A267CA}"/>
              </a:ext>
            </a:extLst>
          </p:cNvPr>
          <p:cNvSpPr>
            <a:spLocks noGrp="1"/>
          </p:cNvSpPr>
          <p:nvPr>
            <p:ph type="title"/>
          </p:nvPr>
        </p:nvSpPr>
        <p:spPr/>
        <p:txBody>
          <a:bodyPr/>
          <a:lstStyle/>
          <a:p>
            <a:endParaRPr lang="en-US"/>
          </a:p>
        </p:txBody>
      </p:sp>
      <p:pic>
        <p:nvPicPr>
          <p:cNvPr id="4" name="What Makes Health Data Science So Important">
            <a:hlinkClick r:id="" action="ppaction://media"/>
            <a:extLst>
              <a:ext uri="{FF2B5EF4-FFF2-40B4-BE49-F238E27FC236}">
                <a16:creationId xmlns:a16="http://schemas.microsoft.com/office/drawing/2014/main" id="{1E02953D-3A7C-4767-870A-3D6B2A435D89}"/>
              </a:ext>
            </a:extLst>
          </p:cNvPr>
          <p:cNvPicPr>
            <a:picLocks noGrp="1" noChangeAspect="1"/>
          </p:cNvPicPr>
          <p:nvPr>
            <p:ph idx="1"/>
            <a:videoFile r:link="rId3"/>
            <p:extLst>
              <p:ext uri="{DAA4B4D4-6D71-4841-9C94-3DE7FCFB9230}">
                <p14:media xmlns:p14="http://schemas.microsoft.com/office/powerpoint/2010/main" r:embed="rId2"/>
              </p:ext>
            </p:extLst>
          </p:nvPr>
        </p:nvPicPr>
        <p:blipFill>
          <a:blip r:embed="rId7"/>
          <a:stretch>
            <a:fillRect/>
          </a:stretch>
        </p:blipFill>
        <p:spPr>
          <a:xfrm>
            <a:off x="374743" y="365126"/>
            <a:ext cx="11389909" cy="6127750"/>
          </a:xfrm>
        </p:spPr>
      </p:pic>
      <p:pic>
        <p:nvPicPr>
          <p:cNvPr id="5" name="Audio 4">
            <a:hlinkClick r:id="" action="ppaction://media"/>
            <a:extLst>
              <a:ext uri="{FF2B5EF4-FFF2-40B4-BE49-F238E27FC236}">
                <a16:creationId xmlns:a16="http://schemas.microsoft.com/office/drawing/2014/main" id="{0AB42633-992D-43D5-83AC-2A281EADC6BC}"/>
              </a:ext>
            </a:extLst>
          </p:cNvPr>
          <p:cNvPicPr>
            <a:picLocks noChangeAspect="1"/>
          </p:cNvPicPr>
          <p:nvPr>
            <a:audioFile r:link="rId5"/>
            <p:extLst>
              <p:ext uri="{DAA4B4D4-6D71-4841-9C94-3DE7FCFB9230}">
                <p14:media xmlns:p14="http://schemas.microsoft.com/office/powerpoint/2010/main" r:embed="rId4"/>
              </p:ext>
            </p:extLst>
          </p:nvPr>
        </p:nvPicPr>
        <p:blipFill>
          <a:blip r:embed="rId8"/>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877653387"/>
      </p:ext>
    </p:extLst>
  </p:cSld>
  <p:clrMapOvr>
    <a:masterClrMapping/>
  </p:clrMapOvr>
  <mc:AlternateContent xmlns:mc="http://schemas.openxmlformats.org/markup-compatibility/2006">
    <mc:Choice xmlns:p14="http://schemas.microsoft.com/office/powerpoint/2010/main" Requires="p14">
      <p:transition spd="slow" p14:dur="2000" advTm="36053"/>
    </mc:Choice>
    <mc:Fallback>
      <p:transition spd="slow" advTm="360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31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audio isNarration="1">
              <p:cMediaNode vol="80000" showWhenStopped="0">
                <p:cTn id="17"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1021" objId="4"/>
        <p14:stopEvt time="34276" objId="4"/>
      </p14:showEvt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53105-3436-468C-8DF4-FDDA4A58289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Plot Analysis </a:t>
            </a:r>
            <a:r>
              <a:rPr lang="en-US" dirty="0" err="1">
                <a:latin typeface="Times New Roman" panose="02020603050405020304" pitchFamily="18" charset="0"/>
                <a:cs typeface="Times New Roman" panose="02020603050405020304" pitchFamily="18" charset="0"/>
              </a:rPr>
              <a:t>Contd</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D0FA903-369F-4C6C-8FAC-8474459A378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For number of vessels colored we prove a positive correlation as the number is greater for people with heart disease compared to people without.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One significant observation in the plot is that there are 2 cases where both counts are equal. This is because our prediction model is only 78% accurate which we inferred during the KNN classification.</a:t>
            </a:r>
          </a:p>
        </p:txBody>
      </p:sp>
      <p:pic>
        <p:nvPicPr>
          <p:cNvPr id="4" name="Audio 3">
            <a:hlinkClick r:id="" action="ppaction://media"/>
            <a:extLst>
              <a:ext uri="{FF2B5EF4-FFF2-40B4-BE49-F238E27FC236}">
                <a16:creationId xmlns:a16="http://schemas.microsoft.com/office/drawing/2014/main" id="{BDF254B7-B7B4-491F-975B-37704A7D6D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02044531"/>
      </p:ext>
    </p:extLst>
  </p:cSld>
  <p:clrMapOvr>
    <a:masterClrMapping/>
  </p:clrMapOvr>
  <mc:AlternateContent xmlns:mc="http://schemas.openxmlformats.org/markup-compatibility/2006">
    <mc:Choice xmlns:p14="http://schemas.microsoft.com/office/powerpoint/2010/main" Requires="p14">
      <p:transition spd="slow" p14:dur="2000" advTm="26202"/>
    </mc:Choice>
    <mc:Fallback>
      <p:transition spd="slow" advTm="26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5656B-62E6-411F-9948-DADCF3CD1D1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469CA222-8BC1-4CFF-9494-E5DFA48C380F}"/>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We found the factors that affect prediction of heart disease using logistic regression.</a:t>
            </a:r>
          </a:p>
          <a:p>
            <a:r>
              <a:rPr lang="en-US" sz="2400" dirty="0">
                <a:latin typeface="Times New Roman" panose="02020603050405020304" pitchFamily="18" charset="0"/>
                <a:cs typeface="Times New Roman" panose="02020603050405020304" pitchFamily="18" charset="0"/>
              </a:rPr>
              <a:t>We also found out the relationship between the factors and result using Correlation matrix and scatter plot matrix.</a:t>
            </a:r>
          </a:p>
          <a:p>
            <a:r>
              <a:rPr lang="en-US" sz="2400" dirty="0">
                <a:latin typeface="Times New Roman" panose="02020603050405020304" pitchFamily="18" charset="0"/>
                <a:cs typeface="Times New Roman" panose="02020603050405020304" pitchFamily="18" charset="0"/>
              </a:rPr>
              <a:t>We also inferred the strength of correlation and accuracy of our prediction model using KNN cross table and confusion matrix.</a:t>
            </a:r>
          </a:p>
          <a:p>
            <a:r>
              <a:rPr lang="en-US" sz="2400" dirty="0">
                <a:latin typeface="Times New Roman" panose="02020603050405020304" pitchFamily="18" charset="0"/>
                <a:cs typeface="Times New Roman" panose="02020603050405020304" pitchFamily="18" charset="0"/>
              </a:rPr>
              <a:t>Our prediction model states that 4 predictor variables out of the total 17 play a significant role in our prediction model with 78% accuracy.</a:t>
            </a:r>
          </a:p>
          <a:p>
            <a:pPr marL="0" indent="0">
              <a:buNone/>
            </a:pPr>
            <a:endParaRPr lang="en-US" sz="2400"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DD58E580-1965-4759-874F-7E8CAF75B4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84519813"/>
      </p:ext>
    </p:extLst>
  </p:cSld>
  <p:clrMapOvr>
    <a:masterClrMapping/>
  </p:clrMapOvr>
  <mc:AlternateContent xmlns:mc="http://schemas.openxmlformats.org/markup-compatibility/2006">
    <mc:Choice xmlns:p14="http://schemas.microsoft.com/office/powerpoint/2010/main" Requires="p14">
      <p:transition spd="slow" p14:dur="2000" advTm="37801"/>
    </mc:Choice>
    <mc:Fallback>
      <p:transition spd="slow" advTm="37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1A648-6F0A-457F-95D0-A26B8122862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F15703F6-9554-47E1-B58C-1AB0679D8597}"/>
              </a:ext>
            </a:extLst>
          </p:cNvPr>
          <p:cNvSpPr>
            <a:spLocks noGrp="1"/>
          </p:cNvSpPr>
          <p:nvPr>
            <p:ph idx="1"/>
          </p:nvPr>
        </p:nvSpPr>
        <p:spPr/>
        <p:txBody>
          <a:bodyPr/>
          <a:lstStyle/>
          <a:p>
            <a:r>
              <a:rPr lang="en-US" dirty="0" err="1">
                <a:latin typeface="Times New Roman" panose="02020603050405020304" pitchFamily="18" charset="0"/>
                <a:cs typeface="Times New Roman" panose="02020603050405020304" pitchFamily="18" charset="0"/>
              </a:rPr>
              <a:t>Idre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n.d</a:t>
            </a:r>
            <a:r>
              <a:rPr lang="en-US" dirty="0">
                <a:latin typeface="Times New Roman" panose="02020603050405020304" pitchFamily="18" charset="0"/>
                <a:cs typeface="Times New Roman" panose="02020603050405020304" pitchFamily="18" charset="0"/>
              </a:rPr>
              <a:t>) ‘Logit Regression | R Data Analysis Examples’. Retrieved from </a:t>
            </a:r>
            <a:r>
              <a:rPr lang="en-US" dirty="0">
                <a:latin typeface="Times New Roman" panose="02020603050405020304" pitchFamily="18" charset="0"/>
                <a:cs typeface="Times New Roman" panose="02020603050405020304" pitchFamily="18" charset="0"/>
                <a:hlinkClick r:id="rId2"/>
              </a:rPr>
              <a:t>https://stats.idre.ucla.edu/r/dae/logit-regression/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Statistics How to (</a:t>
            </a:r>
            <a:r>
              <a:rPr lang="en-US" dirty="0" err="1">
                <a:latin typeface="Times New Roman" panose="02020603050405020304" pitchFamily="18" charset="0"/>
                <a:cs typeface="Times New Roman" panose="02020603050405020304" pitchFamily="18" charset="0"/>
              </a:rPr>
              <a:t>n.d</a:t>
            </a:r>
            <a:r>
              <a:rPr lang="en-US" dirty="0">
                <a:latin typeface="Times New Roman" panose="02020603050405020304" pitchFamily="18" charset="0"/>
                <a:cs typeface="Times New Roman" panose="02020603050405020304" pitchFamily="18" charset="0"/>
              </a:rPr>
              <a:t>) ‘Sensitivity vs Specificity vs Predictive Value. Retrieved from </a:t>
            </a:r>
            <a:r>
              <a:rPr lang="en-US" dirty="0">
                <a:latin typeface="Times New Roman" panose="02020603050405020304" pitchFamily="18" charset="0"/>
                <a:cs typeface="Times New Roman" panose="02020603050405020304" pitchFamily="18" charset="0"/>
                <a:hlinkClick r:id="rId3"/>
              </a:rPr>
              <a:t>https://www.statisticshowto.datasciencecentral.com/sensitivity-vs-specificity-statistics/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Data School (March 25, 2014) ‘Simple guides to confusion matrix terminology’ Retrieved from </a:t>
            </a:r>
            <a:r>
              <a:rPr lang="en-US" dirty="0">
                <a:latin typeface="Times New Roman" panose="02020603050405020304" pitchFamily="18" charset="0"/>
                <a:cs typeface="Times New Roman" panose="02020603050405020304" pitchFamily="18" charset="0"/>
                <a:hlinkClick r:id="rId4"/>
              </a:rPr>
              <a:t>https://www.dataschool.io/simple-guide-to-confusion-matrix-terminology/</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2861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714A51-DA25-45DA-B39F-C1E66C0FF2B5}"/>
              </a:ext>
            </a:extLst>
          </p:cNvPr>
          <p:cNvSpPr>
            <a:spLocks noGrp="1"/>
          </p:cNvSpPr>
          <p:nvPr>
            <p:ph type="title"/>
          </p:nvPr>
        </p:nvSpPr>
        <p:spPr>
          <a:xfrm>
            <a:off x="838200" y="365125"/>
            <a:ext cx="10515600" cy="5779643"/>
          </a:xfrm>
        </p:spPr>
        <p:txBody>
          <a:bodyPr>
            <a:normAutofit/>
          </a:bodyPr>
          <a:lstStyle/>
          <a:p>
            <a:pPr algn="ctr"/>
            <a:r>
              <a:rPr lang="en-US" sz="72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772903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103B5B7F-D35E-4AA9-AA15-F6482455B630}"/>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a:solidFill>
                  <a:srgbClr val="FFFFFF"/>
                </a:solidFill>
                <a:latin typeface="+mj-lt"/>
                <a:ea typeface="+mj-ea"/>
                <a:cs typeface="+mj-cs"/>
              </a:rPr>
              <a:t>Introduction</a:t>
            </a:r>
          </a:p>
        </p:txBody>
      </p:sp>
      <p:pic>
        <p:nvPicPr>
          <p:cNvPr id="4" name="Audio 3">
            <a:hlinkClick r:id="" action="ppaction://media"/>
            <a:extLst>
              <a:ext uri="{FF2B5EF4-FFF2-40B4-BE49-F238E27FC236}">
                <a16:creationId xmlns:a16="http://schemas.microsoft.com/office/drawing/2014/main" id="{07DF2969-E404-491C-AFFB-7EE97D9E1C7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795234935"/>
      </p:ext>
    </p:extLst>
  </p:cSld>
  <p:clrMapOvr>
    <a:masterClrMapping/>
  </p:clrMapOvr>
  <mc:AlternateContent xmlns:mc="http://schemas.openxmlformats.org/markup-compatibility/2006">
    <mc:Choice xmlns:p14="http://schemas.microsoft.com/office/powerpoint/2010/main" Requires="p14">
      <p:transition spd="slow" p14:dur="2000" advTm="1980"/>
    </mc:Choice>
    <mc:Fallback>
      <p:transition spd="slow" advTm="1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CB969F8-AF14-47AF-B0E0-CA5489327329}"/>
              </a:ext>
            </a:extLst>
          </p:cNvPr>
          <p:cNvSpPr>
            <a:spLocks noGrp="1"/>
          </p:cNvSpPr>
          <p:nvPr>
            <p:ph type="title"/>
          </p:nvPr>
        </p:nvSpPr>
        <p:spPr>
          <a:xfrm>
            <a:off x="1179226" y="826680"/>
            <a:ext cx="9833548" cy="1325563"/>
          </a:xfrm>
        </p:spPr>
        <p:txBody>
          <a:bodyPr>
            <a:normAutofit/>
          </a:bodyPr>
          <a:lstStyle/>
          <a:p>
            <a:pPr algn="ctr"/>
            <a:r>
              <a:rPr lang="en-US" sz="4000">
                <a:solidFill>
                  <a:srgbClr val="FFFFFF"/>
                </a:solidFill>
              </a:rPr>
              <a:t>About the dataset</a:t>
            </a:r>
          </a:p>
        </p:txBody>
      </p:sp>
      <p:sp>
        <p:nvSpPr>
          <p:cNvPr id="3" name="Content Placeholder 2">
            <a:extLst>
              <a:ext uri="{FF2B5EF4-FFF2-40B4-BE49-F238E27FC236}">
                <a16:creationId xmlns:a16="http://schemas.microsoft.com/office/drawing/2014/main" id="{D417C12A-47F2-453C-BC35-EFAA2D5ACE6D}"/>
              </a:ext>
            </a:extLst>
          </p:cNvPr>
          <p:cNvSpPr>
            <a:spLocks noGrp="1"/>
          </p:cNvSpPr>
          <p:nvPr>
            <p:ph idx="1"/>
          </p:nvPr>
        </p:nvSpPr>
        <p:spPr>
          <a:xfrm>
            <a:off x="1179226" y="3092970"/>
            <a:ext cx="9833548" cy="2693976"/>
          </a:xfrm>
        </p:spPr>
        <p:txBody>
          <a:bodyPr>
            <a:normAutofit/>
          </a:bodyPr>
          <a:lstStyle/>
          <a:p>
            <a:r>
              <a:rPr lang="en-US" sz="2000" dirty="0">
                <a:solidFill>
                  <a:srgbClr val="000000"/>
                </a:solidFill>
                <a:latin typeface="Times New Roman" panose="02020603050405020304" pitchFamily="18" charset="0"/>
                <a:cs typeface="Times New Roman" panose="02020603050405020304" pitchFamily="18" charset="0"/>
              </a:rPr>
              <a:t>Dataset is retrieved from UCI Machine learning repository retrieved from </a:t>
            </a:r>
            <a:r>
              <a:rPr lang="en-US" sz="2000" dirty="0">
                <a:solidFill>
                  <a:srgbClr val="000000"/>
                </a:solidFill>
                <a:latin typeface="Times New Roman" panose="02020603050405020304" pitchFamily="18" charset="0"/>
                <a:cs typeface="Times New Roman" panose="02020603050405020304" pitchFamily="18" charset="0"/>
                <a:hlinkClick r:id="rId5"/>
              </a:rPr>
              <a:t>https://archive.ics.uci.edu/ml/datasets/heart+Disease</a:t>
            </a:r>
            <a:endParaRPr lang="en-US" sz="2000" dirty="0">
              <a:solidFill>
                <a:srgbClr val="000000"/>
              </a:solidFill>
              <a:latin typeface="Times New Roman" panose="02020603050405020304" pitchFamily="18" charset="0"/>
              <a:cs typeface="Times New Roman" panose="02020603050405020304" pitchFamily="18" charset="0"/>
            </a:endParaRPr>
          </a:p>
          <a:p>
            <a:r>
              <a:rPr lang="en-US" sz="2000" dirty="0">
                <a:solidFill>
                  <a:srgbClr val="000000"/>
                </a:solidFill>
                <a:latin typeface="Times New Roman" panose="02020603050405020304" pitchFamily="18" charset="0"/>
                <a:cs typeface="Times New Roman" panose="02020603050405020304" pitchFamily="18" charset="0"/>
              </a:rPr>
              <a:t>It contains 14 attributes for prediction.</a:t>
            </a:r>
          </a:p>
          <a:p>
            <a:r>
              <a:rPr lang="en-US" sz="2000" dirty="0">
                <a:solidFill>
                  <a:srgbClr val="000000"/>
                </a:solidFill>
                <a:latin typeface="Times New Roman" panose="02020603050405020304" pitchFamily="18" charset="0"/>
                <a:cs typeface="Times New Roman" panose="02020603050405020304" pitchFamily="18" charset="0"/>
              </a:rPr>
              <a:t>The Result column is our prediction output in which 0 refers to patients without and 1 refers to patients with heart disease.</a:t>
            </a:r>
          </a:p>
          <a:p>
            <a:endParaRPr lang="en-US" sz="2000" dirty="0">
              <a:solidFill>
                <a:srgbClr val="000000"/>
              </a:solidFill>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691BAFB3-F589-4073-9CC2-8238AAD6EA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1945896"/>
      </p:ext>
    </p:extLst>
  </p:cSld>
  <p:clrMapOvr>
    <a:masterClrMapping/>
  </p:clrMapOvr>
  <mc:AlternateContent xmlns:mc="http://schemas.openxmlformats.org/markup-compatibility/2006">
    <mc:Choice xmlns:p14="http://schemas.microsoft.com/office/powerpoint/2010/main" Requires="p14">
      <p:transition spd="slow" p14:dur="2000" advTm="37924"/>
    </mc:Choice>
    <mc:Fallback>
      <p:transition spd="slow" advTm="379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CFC6709-CDB0-4494-AB82-2F5030B5EFCF}"/>
              </a:ext>
            </a:extLst>
          </p:cNvPr>
          <p:cNvSpPr>
            <a:spLocks noGrp="1"/>
          </p:cNvSpPr>
          <p:nvPr>
            <p:ph type="title"/>
          </p:nvPr>
        </p:nvSpPr>
        <p:spPr>
          <a:xfrm>
            <a:off x="1179226" y="826680"/>
            <a:ext cx="9833548" cy="1325563"/>
          </a:xfrm>
        </p:spPr>
        <p:txBody>
          <a:bodyPr>
            <a:normAutofit/>
          </a:bodyPr>
          <a:lstStyle/>
          <a:p>
            <a:pPr algn="ctr"/>
            <a:r>
              <a:rPr lang="en-US" sz="4000" dirty="0">
                <a:solidFill>
                  <a:srgbClr val="FFFFFF"/>
                </a:solidFill>
                <a:latin typeface="Times New Roman" panose="02020603050405020304" pitchFamily="18" charset="0"/>
                <a:cs typeface="Times New Roman" panose="02020603050405020304" pitchFamily="18" charset="0"/>
              </a:rPr>
              <a:t>Business Questions</a:t>
            </a:r>
          </a:p>
        </p:txBody>
      </p:sp>
      <p:sp>
        <p:nvSpPr>
          <p:cNvPr id="3" name="Content Placeholder 2">
            <a:extLst>
              <a:ext uri="{FF2B5EF4-FFF2-40B4-BE49-F238E27FC236}">
                <a16:creationId xmlns:a16="http://schemas.microsoft.com/office/drawing/2014/main" id="{EBEC6A14-9D55-41B0-98CA-00AF53C3994B}"/>
              </a:ext>
            </a:extLst>
          </p:cNvPr>
          <p:cNvSpPr>
            <a:spLocks noGrp="1"/>
          </p:cNvSpPr>
          <p:nvPr>
            <p:ph idx="1"/>
          </p:nvPr>
        </p:nvSpPr>
        <p:spPr>
          <a:xfrm>
            <a:off x="1179226" y="3092970"/>
            <a:ext cx="9833548" cy="2693976"/>
          </a:xfrm>
        </p:spPr>
        <p:txBody>
          <a:bodyPr>
            <a:normAutofit/>
          </a:bodyPr>
          <a:lstStyle/>
          <a:p>
            <a:r>
              <a:rPr lang="en-US" sz="2400" dirty="0">
                <a:solidFill>
                  <a:srgbClr val="000000"/>
                </a:solidFill>
                <a:latin typeface="Times New Roman" panose="02020603050405020304" pitchFamily="18" charset="0"/>
                <a:cs typeface="Times New Roman" panose="02020603050405020304" pitchFamily="18" charset="0"/>
              </a:rPr>
              <a:t>What are the factors that effect heart disease?</a:t>
            </a:r>
          </a:p>
          <a:p>
            <a:endParaRPr lang="en-US" sz="2400" dirty="0">
              <a:solidFill>
                <a:srgbClr val="000000"/>
              </a:solidFill>
              <a:latin typeface="Times New Roman" panose="02020603050405020304" pitchFamily="18" charset="0"/>
              <a:cs typeface="Times New Roman" panose="02020603050405020304" pitchFamily="18" charset="0"/>
            </a:endParaRPr>
          </a:p>
          <a:p>
            <a:r>
              <a:rPr lang="en-US" sz="2400" dirty="0">
                <a:solidFill>
                  <a:srgbClr val="000000"/>
                </a:solidFill>
                <a:latin typeface="Times New Roman" panose="02020603050405020304" pitchFamily="18" charset="0"/>
                <a:cs typeface="Times New Roman" panose="02020603050405020304" pitchFamily="18" charset="0"/>
              </a:rPr>
              <a:t>What is the relationship between factors and possibility of heart disease?</a:t>
            </a:r>
          </a:p>
          <a:p>
            <a:endParaRPr lang="en-US" sz="2400" dirty="0">
              <a:solidFill>
                <a:srgbClr val="000000"/>
              </a:solidFill>
              <a:latin typeface="Times New Roman" panose="02020603050405020304" pitchFamily="18" charset="0"/>
              <a:cs typeface="Times New Roman" panose="02020603050405020304" pitchFamily="18" charset="0"/>
            </a:endParaRPr>
          </a:p>
          <a:p>
            <a:r>
              <a:rPr lang="en-US" sz="2400" dirty="0">
                <a:solidFill>
                  <a:srgbClr val="000000"/>
                </a:solidFill>
                <a:latin typeface="Times New Roman" panose="02020603050405020304" pitchFamily="18" charset="0"/>
                <a:cs typeface="Times New Roman" panose="02020603050405020304" pitchFamily="18" charset="0"/>
              </a:rPr>
              <a:t>How strong is the relationship between factors and possibility of heart disease?</a:t>
            </a:r>
          </a:p>
          <a:p>
            <a:endParaRPr lang="en-US" sz="2400" dirty="0">
              <a:solidFill>
                <a:srgbClr val="000000"/>
              </a:solidFill>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A1E1EC5F-9606-4645-8CA8-24882EA796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77045138"/>
      </p:ext>
    </p:extLst>
  </p:cSld>
  <p:clrMapOvr>
    <a:masterClrMapping/>
  </p:clrMapOvr>
  <mc:AlternateContent xmlns:mc="http://schemas.openxmlformats.org/markup-compatibility/2006">
    <mc:Choice xmlns:p14="http://schemas.microsoft.com/office/powerpoint/2010/main" Requires="p14">
      <p:transition spd="slow" p14:dur="2000" advTm="33845"/>
    </mc:Choice>
    <mc:Fallback>
      <p:transition spd="slow" advTm="338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4867EAF-AE1D-4322-9DE8-383AE3F7BC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 y="-4691"/>
            <a:ext cx="5446920"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40676238-7F95-4EEB-836A-7D23927873A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B567211-637C-4E9E-B1B8-9BFC06EF3736}"/>
              </a:ext>
            </a:extLst>
          </p:cNvPr>
          <p:cNvSpPr>
            <a:spLocks noGrp="1"/>
          </p:cNvSpPr>
          <p:nvPr>
            <p:ph type="title"/>
          </p:nvPr>
        </p:nvSpPr>
        <p:spPr>
          <a:xfrm>
            <a:off x="726057" y="3121701"/>
            <a:ext cx="3658053" cy="1786515"/>
          </a:xfrm>
        </p:spPr>
        <p:txBody>
          <a:bodyPr vert="horz" lIns="91440" tIns="45720" rIns="91440" bIns="45720" rtlCol="0" anchor="t">
            <a:normAutofit/>
          </a:bodyPr>
          <a:lstStyle/>
          <a:p>
            <a:r>
              <a:rPr lang="en-US" kern="1200" dirty="0">
                <a:solidFill>
                  <a:srgbClr val="FFFFFF"/>
                </a:solidFill>
                <a:latin typeface="Times New Roman" panose="02020603050405020304" pitchFamily="18" charset="0"/>
                <a:cs typeface="Times New Roman" panose="02020603050405020304" pitchFamily="18" charset="0"/>
              </a:rPr>
              <a:t>KNN Classification</a:t>
            </a:r>
          </a:p>
        </p:txBody>
      </p:sp>
      <p:sp>
        <p:nvSpPr>
          <p:cNvPr id="3" name="Content Placeholder 2">
            <a:extLst>
              <a:ext uri="{FF2B5EF4-FFF2-40B4-BE49-F238E27FC236}">
                <a16:creationId xmlns:a16="http://schemas.microsoft.com/office/drawing/2014/main" id="{6F10FF2E-F94C-4722-B2B5-2E0AA994D8F0}"/>
              </a:ext>
            </a:extLst>
          </p:cNvPr>
          <p:cNvSpPr>
            <a:spLocks noGrp="1"/>
          </p:cNvSpPr>
          <p:nvPr>
            <p:ph idx="1"/>
          </p:nvPr>
        </p:nvSpPr>
        <p:spPr>
          <a:xfrm>
            <a:off x="726057" y="2032347"/>
            <a:ext cx="3658053" cy="955111"/>
          </a:xfrm>
        </p:spPr>
        <p:txBody>
          <a:bodyPr vert="horz" lIns="91440" tIns="45720" rIns="91440" bIns="45720" rtlCol="0" anchor="b">
            <a:normAutofit/>
          </a:bodyPr>
          <a:lstStyle/>
          <a:p>
            <a:pPr marL="0" indent="0">
              <a:buNone/>
            </a:pPr>
            <a:r>
              <a:rPr lang="en-US" kern="1200" dirty="0">
                <a:solidFill>
                  <a:srgbClr val="002060"/>
                </a:solidFill>
                <a:latin typeface="Times New Roman" panose="02020603050405020304" pitchFamily="18" charset="0"/>
                <a:cs typeface="Times New Roman" panose="02020603050405020304" pitchFamily="18" charset="0"/>
              </a:rPr>
              <a:t>Accuracy rate = 78.65%</a:t>
            </a:r>
          </a:p>
        </p:txBody>
      </p:sp>
      <p:pic>
        <p:nvPicPr>
          <p:cNvPr id="4" name="Picture 3">
            <a:extLst>
              <a:ext uri="{FF2B5EF4-FFF2-40B4-BE49-F238E27FC236}">
                <a16:creationId xmlns:a16="http://schemas.microsoft.com/office/drawing/2014/main" id="{A37957EF-29E8-4F71-9320-6FA496956BA4}"/>
              </a:ext>
            </a:extLst>
          </p:cNvPr>
          <p:cNvPicPr>
            <a:picLocks noChangeAspect="1"/>
          </p:cNvPicPr>
          <p:nvPr/>
        </p:nvPicPr>
        <p:blipFill>
          <a:blip r:embed="rId5"/>
          <a:stretch>
            <a:fillRect/>
          </a:stretch>
        </p:blipFill>
        <p:spPr>
          <a:xfrm>
            <a:off x="5743852" y="340859"/>
            <a:ext cx="5652807" cy="5545134"/>
          </a:xfrm>
          <a:prstGeom prst="rect">
            <a:avLst/>
          </a:prstGeom>
          <a:ln w="9525">
            <a:noFill/>
          </a:ln>
        </p:spPr>
      </p:pic>
      <p:pic>
        <p:nvPicPr>
          <p:cNvPr id="6" name="Audio 5">
            <a:hlinkClick r:id="" action="ppaction://media"/>
            <a:extLst>
              <a:ext uri="{FF2B5EF4-FFF2-40B4-BE49-F238E27FC236}">
                <a16:creationId xmlns:a16="http://schemas.microsoft.com/office/drawing/2014/main" id="{76BF5E80-468E-467F-BBE4-DA5EEE5DF5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56273341"/>
      </p:ext>
    </p:extLst>
  </p:cSld>
  <p:clrMapOvr>
    <a:masterClrMapping/>
  </p:clrMapOvr>
  <mc:AlternateContent xmlns:mc="http://schemas.openxmlformats.org/markup-compatibility/2006">
    <mc:Choice xmlns:p14="http://schemas.microsoft.com/office/powerpoint/2010/main" Requires="p14">
      <p:transition spd="slow" p14:dur="2000" advTm="15195"/>
    </mc:Choice>
    <mc:Fallback>
      <p:transition spd="slow" advTm="15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52B5-8E41-4B5C-AEE1-D47040D4588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Explanation of Cross Table</a:t>
            </a:r>
          </a:p>
        </p:txBody>
      </p:sp>
      <p:sp>
        <p:nvSpPr>
          <p:cNvPr id="3" name="Content Placeholder 2">
            <a:extLst>
              <a:ext uri="{FF2B5EF4-FFF2-40B4-BE49-F238E27FC236}">
                <a16:creationId xmlns:a16="http://schemas.microsoft.com/office/drawing/2014/main" id="{849DC0B2-D200-4EA7-8069-BCC4B9967428}"/>
              </a:ext>
            </a:extLst>
          </p:cNvPr>
          <p:cNvSpPr>
            <a:spLocks noGrp="1"/>
          </p:cNvSpPr>
          <p:nvPr>
            <p:ph idx="1"/>
          </p:nvPr>
        </p:nvSpPr>
        <p:spPr>
          <a:xfrm>
            <a:off x="838200" y="2130641"/>
            <a:ext cx="10515600" cy="4046322"/>
          </a:xfrm>
        </p:spPr>
        <p:txBody>
          <a:bodyPr>
            <a:normAutofit/>
          </a:bodyPr>
          <a:lstStyle/>
          <a:p>
            <a:r>
              <a:rPr lang="en-US" sz="2400" dirty="0">
                <a:latin typeface="Times New Roman" panose="02020603050405020304" pitchFamily="18" charset="0"/>
                <a:cs typeface="Times New Roman" panose="02020603050405020304" pitchFamily="18" charset="0"/>
              </a:rPr>
              <a:t>Test data set has 46 observations who are observed to have no heart disease while 43 observations have the disease.</a:t>
            </a:r>
          </a:p>
          <a:p>
            <a:r>
              <a:rPr lang="en-US" sz="2400" dirty="0">
                <a:latin typeface="Times New Roman" panose="02020603050405020304" pitchFamily="18" charset="0"/>
                <a:cs typeface="Times New Roman" panose="02020603050405020304" pitchFamily="18" charset="0"/>
              </a:rPr>
              <a:t>The KNN method predicts 43 of the people with no heart disease and 46 have disease</a:t>
            </a:r>
          </a:p>
          <a:p>
            <a:r>
              <a:rPr lang="en-US" sz="2400" dirty="0">
                <a:latin typeface="Times New Roman" panose="02020603050405020304" pitchFamily="18" charset="0"/>
                <a:cs typeface="Times New Roman" panose="02020603050405020304" pitchFamily="18" charset="0"/>
              </a:rPr>
              <a:t>70 of the observations in the test data set are predicted correctly.</a:t>
            </a:r>
          </a:p>
          <a:p>
            <a:r>
              <a:rPr lang="en-US" sz="2400" dirty="0">
                <a:latin typeface="Times New Roman" panose="02020603050405020304" pitchFamily="18" charset="0"/>
                <a:cs typeface="Times New Roman" panose="02020603050405020304" pitchFamily="18" charset="0"/>
              </a:rPr>
              <a:t>19 observations are incorrectly predicted i.e. 11 belong to people with no heart disease but are predicted to have heart disease while 8 of them are predicted to not have heart disease while they actually have.</a:t>
            </a:r>
          </a:p>
          <a:p>
            <a:endParaRPr lang="en-US" sz="2400" dirty="0">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75B410FD-A032-470F-A569-B14DE6ED2C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993199355"/>
      </p:ext>
    </p:extLst>
  </p:cSld>
  <p:clrMapOvr>
    <a:masterClrMapping/>
  </p:clrMapOvr>
  <mc:AlternateContent xmlns:mc="http://schemas.openxmlformats.org/markup-compatibility/2006">
    <mc:Choice xmlns:p14="http://schemas.microsoft.com/office/powerpoint/2010/main" Requires="p14">
      <p:transition spd="slow" p14:dur="2000" advTm="30660"/>
    </mc:Choice>
    <mc:Fallback>
      <p:transition spd="slow" advTm="30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8060E-21AF-477C-AD85-0C80CE5095C0}"/>
              </a:ext>
            </a:extLst>
          </p:cNvPr>
          <p:cNvSpPr>
            <a:spLocks noGrp="1"/>
          </p:cNvSpPr>
          <p:nvPr>
            <p:ph type="title"/>
          </p:nvPr>
        </p:nvSpPr>
        <p:spPr>
          <a:xfrm>
            <a:off x="918098" y="1908700"/>
            <a:ext cx="4399625" cy="2551822"/>
          </a:xfrm>
        </p:spPr>
        <p:txBody>
          <a:bodyPr>
            <a:normAutofit/>
          </a:bodyPr>
          <a:lstStyle/>
          <a:p>
            <a:r>
              <a:rPr lang="en-US" dirty="0">
                <a:latin typeface="Times New Roman" panose="02020603050405020304" pitchFamily="18" charset="0"/>
                <a:cs typeface="Times New Roman" panose="02020603050405020304" pitchFamily="18" charset="0"/>
              </a:rPr>
              <a:t>CONFUSION MATRIX</a:t>
            </a:r>
          </a:p>
        </p:txBody>
      </p:sp>
      <p:pic>
        <p:nvPicPr>
          <p:cNvPr id="4" name="Content Placeholder 3">
            <a:extLst>
              <a:ext uri="{FF2B5EF4-FFF2-40B4-BE49-F238E27FC236}">
                <a16:creationId xmlns:a16="http://schemas.microsoft.com/office/drawing/2014/main" id="{54A053A9-B3AE-4C69-8C9A-951837EFABC6}"/>
              </a:ext>
            </a:extLst>
          </p:cNvPr>
          <p:cNvPicPr>
            <a:picLocks noGrp="1" noChangeAspect="1"/>
          </p:cNvPicPr>
          <p:nvPr>
            <p:ph idx="1"/>
          </p:nvPr>
        </p:nvPicPr>
        <p:blipFill rotWithShape="1">
          <a:blip r:embed="rId4"/>
          <a:srcRect t="30676" r="67741" b="8321"/>
          <a:stretch/>
        </p:blipFill>
        <p:spPr>
          <a:xfrm>
            <a:off x="5317724" y="959712"/>
            <a:ext cx="5575177" cy="5927461"/>
          </a:xfrm>
          <a:prstGeom prst="rect">
            <a:avLst/>
          </a:prstGeom>
        </p:spPr>
      </p:pic>
      <p:pic>
        <p:nvPicPr>
          <p:cNvPr id="3" name="Audio 2">
            <a:hlinkClick r:id="" action="ppaction://media"/>
            <a:extLst>
              <a:ext uri="{FF2B5EF4-FFF2-40B4-BE49-F238E27FC236}">
                <a16:creationId xmlns:a16="http://schemas.microsoft.com/office/drawing/2014/main" id="{38D99ADD-56AB-4ED8-9534-C9969F6E60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59300485"/>
      </p:ext>
    </p:extLst>
  </p:cSld>
  <p:clrMapOvr>
    <a:masterClrMapping/>
  </p:clrMapOvr>
  <mc:AlternateContent xmlns:mc="http://schemas.openxmlformats.org/markup-compatibility/2006">
    <mc:Choice xmlns:p14="http://schemas.microsoft.com/office/powerpoint/2010/main" Requires="p14">
      <p:transition spd="slow" p14:dur="2000" advTm="6870"/>
    </mc:Choice>
    <mc:Fallback>
      <p:transition spd="slow" advTm="6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7CD3F-F701-4AE6-8ECD-30FFF4B6676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Explanation of confusion Matrix</a:t>
            </a:r>
          </a:p>
        </p:txBody>
      </p:sp>
      <p:sp>
        <p:nvSpPr>
          <p:cNvPr id="3" name="Content Placeholder 2">
            <a:extLst>
              <a:ext uri="{FF2B5EF4-FFF2-40B4-BE49-F238E27FC236}">
                <a16:creationId xmlns:a16="http://schemas.microsoft.com/office/drawing/2014/main" id="{E8B00D99-6F83-41C7-9623-9C6FD2D6A798}"/>
              </a:ext>
            </a:extLst>
          </p:cNvPr>
          <p:cNvSpPr>
            <a:spLocks noGrp="1"/>
          </p:cNvSpPr>
          <p:nvPr>
            <p:ph idx="1"/>
          </p:nvPr>
        </p:nvSpPr>
        <p:spPr>
          <a:xfrm>
            <a:off x="838200" y="2183907"/>
            <a:ext cx="10515600" cy="3993056"/>
          </a:xfrm>
        </p:spPr>
        <p:txBody>
          <a:bodyPr>
            <a:normAutofit/>
          </a:bodyPr>
          <a:lstStyle/>
          <a:p>
            <a:r>
              <a:rPr lang="en-US" sz="2400" dirty="0">
                <a:latin typeface="Times New Roman" panose="02020603050405020304" pitchFamily="18" charset="0"/>
                <a:cs typeface="Times New Roman" panose="02020603050405020304" pitchFamily="18" charset="0"/>
              </a:rPr>
              <a:t>From the confusion matrix we can observe that 37 observations are true negatives, 33 are true positive, 8 and 12 are false negative and positive respectively.</a:t>
            </a:r>
          </a:p>
          <a:p>
            <a:r>
              <a:rPr lang="en-US" sz="2400" dirty="0">
                <a:latin typeface="Times New Roman" panose="02020603050405020304" pitchFamily="18" charset="0"/>
                <a:cs typeface="Times New Roman" panose="02020603050405020304" pitchFamily="18" charset="0"/>
              </a:rPr>
              <a:t>This indicates our 78% accuracy of the prediction model.</a:t>
            </a:r>
          </a:p>
          <a:p>
            <a:r>
              <a:rPr lang="en-US" sz="2400" dirty="0">
                <a:latin typeface="Times New Roman" panose="02020603050405020304" pitchFamily="18" charset="0"/>
                <a:cs typeface="Times New Roman" panose="02020603050405020304" pitchFamily="18" charset="0"/>
              </a:rPr>
              <a:t>Moreover sensitivity (proportion of people with disease and positive result) of the test is 82.2% and the specificity (proportion of people without disease and negative result) of the test is 73.3%.</a:t>
            </a:r>
          </a:p>
          <a:p>
            <a:r>
              <a:rPr lang="en-US" sz="2400" dirty="0">
                <a:latin typeface="Times New Roman" panose="02020603050405020304" pitchFamily="18" charset="0"/>
                <a:cs typeface="Times New Roman" panose="02020603050405020304" pitchFamily="18" charset="0"/>
              </a:rPr>
              <a:t>Balanced accuracy and actual accuracy are same indicating that the accuracy cannot be improved than the acquired 78% value.</a:t>
            </a:r>
          </a:p>
        </p:txBody>
      </p:sp>
      <p:pic>
        <p:nvPicPr>
          <p:cNvPr id="5" name="Audio 4">
            <a:hlinkClick r:id="" action="ppaction://media"/>
            <a:extLst>
              <a:ext uri="{FF2B5EF4-FFF2-40B4-BE49-F238E27FC236}">
                <a16:creationId xmlns:a16="http://schemas.microsoft.com/office/drawing/2014/main" id="{1ADA0EE7-0F13-42BC-9701-0D96F36381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83256929"/>
      </p:ext>
    </p:extLst>
  </p:cSld>
  <p:clrMapOvr>
    <a:masterClrMapping/>
  </p:clrMapOvr>
  <mc:AlternateContent xmlns:mc="http://schemas.openxmlformats.org/markup-compatibility/2006">
    <mc:Choice xmlns:p14="http://schemas.microsoft.com/office/powerpoint/2010/main" Requires="p14">
      <p:transition spd="slow" p14:dur="2000" advTm="26547"/>
    </mc:Choice>
    <mc:Fallback>
      <p:transition spd="slow" advTm="26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209</TotalTime>
  <Words>960</Words>
  <Application>Microsoft Office PowerPoint</Application>
  <PresentationFormat>Widescreen</PresentationFormat>
  <Paragraphs>82</Paragraphs>
  <Slides>23</Slides>
  <Notes>0</Notes>
  <HiddenSlides>0</HiddenSlides>
  <MMClips>22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 New Roman</vt:lpstr>
      <vt:lpstr>Office Theme</vt:lpstr>
      <vt:lpstr>HEART DISEASE PREDICTION</vt:lpstr>
      <vt:lpstr>PowerPoint Presentation</vt:lpstr>
      <vt:lpstr>Introduction</vt:lpstr>
      <vt:lpstr>About the dataset</vt:lpstr>
      <vt:lpstr>Business Questions</vt:lpstr>
      <vt:lpstr>KNN Classification</vt:lpstr>
      <vt:lpstr>Explanation of Cross Table</vt:lpstr>
      <vt:lpstr>CONFUSION MATRIX</vt:lpstr>
      <vt:lpstr>Explanation of confusion Matrix</vt:lpstr>
      <vt:lpstr>PowerPoint Presentation</vt:lpstr>
      <vt:lpstr>Logistic Regression for females dataset</vt:lpstr>
      <vt:lpstr>PowerPoint Presentation</vt:lpstr>
      <vt:lpstr>Logistic Regression for males dataset</vt:lpstr>
      <vt:lpstr>PowerPoint Presentation</vt:lpstr>
      <vt:lpstr>CORRELATION MATRIX</vt:lpstr>
      <vt:lpstr>SCATTER MATRIX</vt:lpstr>
      <vt:lpstr>Explanation of the correlation and scatter matrix</vt:lpstr>
      <vt:lpstr>Prediction Variables Analysis Plots</vt:lpstr>
      <vt:lpstr>Plot Analysis</vt:lpstr>
      <vt:lpstr>Plot Analysis Contd</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Prediction</dc:title>
  <dc:creator>Sushmita Jadhav</dc:creator>
  <cp:lastModifiedBy>Sushmita Jadhav</cp:lastModifiedBy>
  <cp:revision>21</cp:revision>
  <dcterms:created xsi:type="dcterms:W3CDTF">2019-02-12T01:12:25Z</dcterms:created>
  <dcterms:modified xsi:type="dcterms:W3CDTF">2019-02-12T23:36:03Z</dcterms:modified>
</cp:coreProperties>
</file>